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crdownload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07" r:id="rId1"/>
  </p:sldMasterIdLst>
  <p:sldIdLst>
    <p:sldId id="256" r:id="rId2"/>
    <p:sldId id="273" r:id="rId3"/>
    <p:sldId id="311" r:id="rId4"/>
    <p:sldId id="312" r:id="rId5"/>
    <p:sldId id="313" r:id="rId6"/>
    <p:sldId id="310" r:id="rId7"/>
    <p:sldId id="274" r:id="rId8"/>
    <p:sldId id="271" r:id="rId9"/>
    <p:sldId id="270" r:id="rId10"/>
    <p:sldId id="277" r:id="rId11"/>
    <p:sldId id="275" r:id="rId12"/>
    <p:sldId id="276" r:id="rId13"/>
    <p:sldId id="272" r:id="rId14"/>
    <p:sldId id="258" r:id="rId15"/>
    <p:sldId id="279" r:id="rId16"/>
    <p:sldId id="278" r:id="rId17"/>
    <p:sldId id="280" r:id="rId18"/>
    <p:sldId id="281" r:id="rId19"/>
    <p:sldId id="282" r:id="rId20"/>
    <p:sldId id="283" r:id="rId21"/>
    <p:sldId id="315" r:id="rId22"/>
    <p:sldId id="316" r:id="rId23"/>
    <p:sldId id="317" r:id="rId24"/>
    <p:sldId id="318" r:id="rId25"/>
    <p:sldId id="319" r:id="rId26"/>
    <p:sldId id="320" r:id="rId27"/>
    <p:sldId id="284" r:id="rId28"/>
    <p:sldId id="285" r:id="rId29"/>
    <p:sldId id="286" r:id="rId30"/>
    <p:sldId id="287" r:id="rId31"/>
    <p:sldId id="303" r:id="rId32"/>
    <p:sldId id="288" r:id="rId33"/>
    <p:sldId id="289" r:id="rId34"/>
    <p:sldId id="290" r:id="rId35"/>
    <p:sldId id="298" r:id="rId36"/>
    <p:sldId id="299" r:id="rId37"/>
    <p:sldId id="300" r:id="rId38"/>
    <p:sldId id="301" r:id="rId39"/>
    <p:sldId id="302" r:id="rId40"/>
    <p:sldId id="304" r:id="rId41"/>
    <p:sldId id="305" r:id="rId42"/>
    <p:sldId id="306" r:id="rId43"/>
    <p:sldId id="307" r:id="rId44"/>
    <p:sldId id="308" r:id="rId45"/>
    <p:sldId id="309" r:id="rId46"/>
    <p:sldId id="326" r:id="rId47"/>
    <p:sldId id="327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22" r:id="rId62"/>
    <p:sldId id="321" r:id="rId63"/>
    <p:sldId id="325" r:id="rId64"/>
    <p:sldId id="323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09" initials="4" lastIdx="3" clrIdx="0">
    <p:extLst>
      <p:ext uri="{19B8F6BF-5375-455C-9EA6-DF929625EA0E}">
        <p15:presenceInfo xmlns:p15="http://schemas.microsoft.com/office/powerpoint/2012/main" userId="40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  <a:srgbClr val="30E400"/>
    <a:srgbClr val="353535"/>
    <a:srgbClr val="D4E7E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34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9878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79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7060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4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32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5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7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7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490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73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7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523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368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2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82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  <p:sldLayoutId id="2147484119" r:id="rId12"/>
    <p:sldLayoutId id="2147484120" r:id="rId13"/>
    <p:sldLayoutId id="2147484121" r:id="rId14"/>
    <p:sldLayoutId id="2147484122" r:id="rId15"/>
    <p:sldLayoutId id="2147484123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crdownload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7" Type="http://schemas.openxmlformats.org/officeDocument/2006/relationships/image" Target="../media/image74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JPG"/><Relationship Id="rId4" Type="http://schemas.openxmlformats.org/officeDocument/2006/relationships/image" Target="../media/image12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JPG"/><Relationship Id="rId5" Type="http://schemas.openxmlformats.org/officeDocument/2006/relationships/image" Target="../media/image134.JPG"/><Relationship Id="rId4" Type="http://schemas.openxmlformats.org/officeDocument/2006/relationships/image" Target="../media/image13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JPG"/><Relationship Id="rId5" Type="http://schemas.openxmlformats.org/officeDocument/2006/relationships/image" Target="../media/image182.JPG"/><Relationship Id="rId4" Type="http://schemas.openxmlformats.org/officeDocument/2006/relationships/image" Target="../media/image181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809" y="883017"/>
            <a:ext cx="3962400" cy="3055044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8" y="269170"/>
            <a:ext cx="5973980" cy="428273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4" name="TextBox 3"/>
          <p:cNvSpPr txBox="1"/>
          <p:nvPr/>
        </p:nvSpPr>
        <p:spPr>
          <a:xfrm>
            <a:off x="2075583" y="4279922"/>
            <a:ext cx="6582641" cy="923330"/>
          </a:xfrm>
          <a:prstGeom prst="rect">
            <a:avLst/>
          </a:prstGeom>
          <a:solidFill>
            <a:srgbClr val="30E400"/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ln w="12700">
                  <a:solidFill>
                    <a:srgbClr val="353535"/>
                  </a:solidFill>
                </a:ln>
                <a:solidFill>
                  <a:srgbClr val="3535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웹 페이지 구현</a:t>
            </a:r>
            <a:endParaRPr lang="ko-KR" altLang="en-US" sz="5400" b="1" dirty="0">
              <a:ln w="12700">
                <a:solidFill>
                  <a:srgbClr val="353535"/>
                </a:solidFill>
              </a:ln>
              <a:solidFill>
                <a:srgbClr val="3535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5583" y="5600352"/>
            <a:ext cx="906017" cy="400110"/>
          </a:xfrm>
          <a:prstGeom prst="rect">
            <a:avLst/>
          </a:prstGeom>
          <a:solidFill>
            <a:srgbClr val="30E400"/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rgbClr val="353535"/>
                  </a:solidFill>
                </a:ln>
                <a:solidFill>
                  <a:srgbClr val="3535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김동욱</a:t>
            </a:r>
            <a:endParaRPr lang="ko-KR" altLang="en-US" sz="2000" b="1" dirty="0">
              <a:ln>
                <a:solidFill>
                  <a:srgbClr val="353535"/>
                </a:solidFill>
              </a:ln>
              <a:solidFill>
                <a:srgbClr val="3535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224" y="4133013"/>
            <a:ext cx="3526269" cy="272498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274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4735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Web Application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ko-KR" altLang="en-US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33628"/>
          <a:stretch/>
        </p:blipFill>
        <p:spPr>
          <a:xfrm>
            <a:off x="4374057" y="1532005"/>
            <a:ext cx="4632960" cy="326015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b="68198"/>
          <a:stretch/>
        </p:blipFill>
        <p:spPr>
          <a:xfrm>
            <a:off x="4374057" y="4948536"/>
            <a:ext cx="4632960" cy="156209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4436167" y="1652432"/>
            <a:ext cx="3456946" cy="4506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5" idx="3"/>
            <a:endCxn id="28" idx="1"/>
          </p:cNvCxnSpPr>
          <p:nvPr/>
        </p:nvCxnSpPr>
        <p:spPr>
          <a:xfrm flipV="1">
            <a:off x="7893113" y="1873875"/>
            <a:ext cx="342603" cy="3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235716" y="1658431"/>
            <a:ext cx="309990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실행 시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ContextLoaderListener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해당 위치의 설정 파일을 읽어 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436166" y="2964323"/>
            <a:ext cx="3598261" cy="17854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4" idx="1"/>
            <a:endCxn id="36" idx="3"/>
          </p:cNvCxnSpPr>
          <p:nvPr/>
        </p:nvCxnSpPr>
        <p:spPr>
          <a:xfrm flipH="1">
            <a:off x="3810462" y="3857062"/>
            <a:ext cx="625704" cy="5492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18079" y="4021552"/>
            <a:ext cx="3192383" cy="76944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요청에 따라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appServlet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보냄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접근 발생 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context-servlet.xml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이용하여 동작하도록 설정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436166" y="2308669"/>
            <a:ext cx="3807811" cy="4506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>
            <a:stCxn id="52" idx="3"/>
            <a:endCxn id="54" idx="1"/>
          </p:cNvCxnSpPr>
          <p:nvPr/>
        </p:nvCxnSpPr>
        <p:spPr>
          <a:xfrm flipV="1">
            <a:off x="8243977" y="2530112"/>
            <a:ext cx="353689" cy="3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597666" y="2314668"/>
            <a:ext cx="273795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설정 파일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(.xml)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들을 읽어 들이기 위해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스프링의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ContextLoaderListener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085616" y="5858666"/>
            <a:ext cx="3192383" cy="76944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 구현의 전처리 작업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페이지에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적용될 내용들을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로직이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실행되기 전에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먼저 처리되는 작업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페이지에 한글이 깨지지 않도록 필터 처리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82097" y="5125639"/>
            <a:ext cx="3061690" cy="1384995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없으면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각각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Servlet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전부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매핑시켜줘야하는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큰 단점이 있음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통해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많은 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Servlet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들을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요청에 맞게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위임해주도록 함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" name="직선 화살표 연결선 18"/>
          <p:cNvCxnSpPr>
            <a:stCxn id="36" idx="2"/>
            <a:endCxn id="18" idx="0"/>
          </p:cNvCxnSpPr>
          <p:nvPr/>
        </p:nvCxnSpPr>
        <p:spPr>
          <a:xfrm flipH="1">
            <a:off x="2212942" y="4790993"/>
            <a:ext cx="1329" cy="33464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1532005"/>
            <a:ext cx="1457325" cy="22574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79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72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Web Servlet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ko-KR" altLang="en-US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210"/>
          <a:stretch/>
        </p:blipFill>
        <p:spPr>
          <a:xfrm>
            <a:off x="1351083" y="1634057"/>
            <a:ext cx="1866900" cy="1732512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08" y="1634057"/>
            <a:ext cx="7713642" cy="461560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708900" y="2402284"/>
            <a:ext cx="3345949" cy="1567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3363903" y="1864651"/>
            <a:ext cx="464742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/resource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폴더의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HTML,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제이쿼리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이미지들을 읽어와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stCxn id="15" idx="2"/>
            <a:endCxn id="5" idx="0"/>
          </p:cNvCxnSpPr>
          <p:nvPr/>
        </p:nvCxnSpPr>
        <p:spPr>
          <a:xfrm flipH="1">
            <a:off x="5381875" y="2126261"/>
            <a:ext cx="305741" cy="27602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708900" y="2756689"/>
            <a:ext cx="7111500" cy="14438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708900" y="4503175"/>
            <a:ext cx="4739775" cy="8879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708900" y="5581650"/>
            <a:ext cx="6082800" cy="6059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1087359" y="3652398"/>
            <a:ext cx="209865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/main/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resourc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내부의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타일즈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기능을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/>
          <p:cNvCxnSpPr>
            <a:stCxn id="23" idx="3"/>
            <a:endCxn id="19" idx="1"/>
          </p:cNvCxnSpPr>
          <p:nvPr/>
        </p:nvCxnSpPr>
        <p:spPr>
          <a:xfrm flipV="1">
            <a:off x="3186010" y="3478607"/>
            <a:ext cx="522890" cy="38923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845305" y="4615635"/>
            <a:ext cx="234070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단계별 요청에 대해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인터셉터를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화살표 연결선 30"/>
          <p:cNvCxnSpPr>
            <a:stCxn id="30" idx="3"/>
            <a:endCxn id="20" idx="1"/>
          </p:cNvCxnSpPr>
          <p:nvPr/>
        </p:nvCxnSpPr>
        <p:spPr>
          <a:xfrm>
            <a:off x="3186010" y="4746440"/>
            <a:ext cx="522890" cy="20072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1572603" y="5277634"/>
            <a:ext cx="161340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업로드를 위해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멀티파트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리졸버를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직선 화살표 연결선 34"/>
          <p:cNvCxnSpPr>
            <a:stCxn id="33" idx="3"/>
            <a:endCxn id="21" idx="1"/>
          </p:cNvCxnSpPr>
          <p:nvPr/>
        </p:nvCxnSpPr>
        <p:spPr>
          <a:xfrm>
            <a:off x="3186010" y="5493078"/>
            <a:ext cx="522890" cy="391529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1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연동 설정</a:t>
            </a:r>
            <a:endParaRPr lang="ko-KR" altLang="en-US" sz="12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"/>
          <a:stretch/>
        </p:blipFill>
        <p:spPr>
          <a:xfrm>
            <a:off x="1379914" y="2272465"/>
            <a:ext cx="7248698" cy="41086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93" y="2385578"/>
            <a:ext cx="3524250" cy="5905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416888" y="3330312"/>
            <a:ext cx="2126538" cy="1496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12" idx="3"/>
            <a:endCxn id="3" idx="1"/>
          </p:cNvCxnSpPr>
          <p:nvPr/>
        </p:nvCxnSpPr>
        <p:spPr>
          <a:xfrm flipV="1">
            <a:off x="4543426" y="2680853"/>
            <a:ext cx="912667" cy="7242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3" idx="3"/>
            <a:endCxn id="22" idx="1"/>
          </p:cNvCxnSpPr>
          <p:nvPr/>
        </p:nvCxnSpPr>
        <p:spPr>
          <a:xfrm flipV="1">
            <a:off x="8980343" y="2676697"/>
            <a:ext cx="320821" cy="41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01164" y="2545892"/>
            <a:ext cx="230063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데이터베이스에 접속하기 위한 파일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57956" y="3929175"/>
            <a:ext cx="2462683" cy="5337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3" idx="2"/>
            <a:endCxn id="23" idx="3"/>
          </p:cNvCxnSpPr>
          <p:nvPr/>
        </p:nvCxnSpPr>
        <p:spPr>
          <a:xfrm flipH="1">
            <a:off x="5120639" y="2976128"/>
            <a:ext cx="2097579" cy="12199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071574" y="3382388"/>
            <a:ext cx="19415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저장된 값을 가져와서 처리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748513" y="2877957"/>
            <a:ext cx="146226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 존재하는 경로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979432" y="4794558"/>
            <a:ext cx="2413056" cy="2340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400" y="3963834"/>
            <a:ext cx="1571625" cy="18954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33" name="직선 화살표 연결선 32"/>
          <p:cNvCxnSpPr>
            <a:stCxn id="31" idx="3"/>
            <a:endCxn id="32" idx="1"/>
          </p:cNvCxnSpPr>
          <p:nvPr/>
        </p:nvCxnSpPr>
        <p:spPr>
          <a:xfrm flipV="1">
            <a:off x="6392488" y="4911572"/>
            <a:ext cx="295491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745281" y="4766977"/>
            <a:ext cx="224933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파일과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config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파일의 경로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1363288" y="1744211"/>
            <a:ext cx="2363170" cy="320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연동하여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처리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46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91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쇼핑몰 페이지 구성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1373159" y="1880329"/>
            <a:ext cx="2352752" cy="36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쇼핑몰에 구현되는 주요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524770"/>
              </p:ext>
            </p:extLst>
          </p:nvPr>
        </p:nvGraphicFramePr>
        <p:xfrm>
          <a:off x="1373160" y="2676464"/>
          <a:ext cx="2999335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920">
                  <a:extLst>
                    <a:ext uri="{9D8B030D-6E8A-4147-A177-3AD203B41FA5}">
                      <a16:colId xmlns:a16="http://schemas.microsoft.com/office/drawing/2014/main" val="3477593926"/>
                    </a:ext>
                  </a:extLst>
                </a:gridCol>
                <a:gridCol w="1446415">
                  <a:extLst>
                    <a:ext uri="{9D8B030D-6E8A-4147-A177-3AD203B41FA5}">
                      <a16:colId xmlns:a16="http://schemas.microsoft.com/office/drawing/2014/main" val="297250131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 페이지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 페이지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29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빠른 메뉴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87546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0578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03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검색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89003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추가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9330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조회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722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수정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5114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삭제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010859"/>
                  </a:ext>
                </a:extLst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819491"/>
              </p:ext>
            </p:extLst>
          </p:nvPr>
        </p:nvGraphicFramePr>
        <p:xfrm>
          <a:off x="4824924" y="2668994"/>
          <a:ext cx="2756765" cy="3337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0103">
                  <a:extLst>
                    <a:ext uri="{9D8B030D-6E8A-4147-A177-3AD203B41FA5}">
                      <a16:colId xmlns:a16="http://schemas.microsoft.com/office/drawing/2014/main" val="3477593926"/>
                    </a:ext>
                  </a:extLst>
                </a:gridCol>
                <a:gridCol w="1346662">
                  <a:extLst>
                    <a:ext uri="{9D8B030D-6E8A-4147-A177-3AD203B41FA5}">
                      <a16:colId xmlns:a16="http://schemas.microsoft.com/office/drawing/2014/main" val="2972501316"/>
                    </a:ext>
                  </a:extLst>
                </a:gridCol>
              </a:tblGrid>
              <a:tr h="47679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주문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29364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상품 조회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875467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수정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057815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취소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039571"/>
                  </a:ext>
                </a:extLst>
              </a:tr>
              <a:tr h="47679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 페이지</a:t>
                      </a:r>
                      <a:endParaRPr lang="en-US" altLang="ko-KR" sz="18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내역 조회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890030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정보 수정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933023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탈퇴</a:t>
                      </a:r>
                      <a:endParaRPr lang="en-US" altLang="ko-KR" sz="12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7226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180791"/>
              </p:ext>
            </p:extLst>
          </p:nvPr>
        </p:nvGraphicFramePr>
        <p:xfrm>
          <a:off x="8034118" y="2676467"/>
          <a:ext cx="2971933" cy="1413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3832">
                  <a:extLst>
                    <a:ext uri="{9D8B030D-6E8A-4147-A177-3AD203B41FA5}">
                      <a16:colId xmlns:a16="http://schemas.microsoft.com/office/drawing/2014/main" val="3477593926"/>
                    </a:ext>
                  </a:extLst>
                </a:gridCol>
                <a:gridCol w="1438101">
                  <a:extLst>
                    <a:ext uri="{9D8B030D-6E8A-4147-A177-3AD203B41FA5}">
                      <a16:colId xmlns:a16="http://schemas.microsoft.com/office/drawing/2014/main" val="2972501316"/>
                    </a:ext>
                  </a:extLst>
                </a:gridCol>
              </a:tblGrid>
              <a:tr h="47113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 페이지</a:t>
                      </a:r>
                      <a:endParaRPr lang="en-US" altLang="ko-KR" sz="18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관리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29364"/>
                  </a:ext>
                </a:extLst>
              </a:tr>
              <a:tr h="4711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관리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875467"/>
                  </a:ext>
                </a:extLst>
              </a:tr>
              <a:tr h="4711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관리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057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09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08" y="1470913"/>
            <a:ext cx="3951608" cy="323313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1543050"/>
            <a:ext cx="1914525" cy="36195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9" name="직선 화살표 연결선 8"/>
          <p:cNvCxnSpPr>
            <a:stCxn id="12" idx="3"/>
            <a:endCxn id="11" idx="2"/>
          </p:cNvCxnSpPr>
          <p:nvPr/>
        </p:nvCxnSpPr>
        <p:spPr>
          <a:xfrm flipV="1">
            <a:off x="2476500" y="2081841"/>
            <a:ext cx="474198" cy="3976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758558" y="1650954"/>
            <a:ext cx="238427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메인페이지에 표시할 상품을 조회하는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문에 대한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74382" y="2381250"/>
            <a:ext cx="802118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08" y="4962495"/>
            <a:ext cx="3806532" cy="140240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0" name="직선 화살표 연결선 19"/>
          <p:cNvCxnSpPr>
            <a:stCxn id="22" idx="3"/>
            <a:endCxn id="21" idx="1"/>
          </p:cNvCxnSpPr>
          <p:nvPr/>
        </p:nvCxnSpPr>
        <p:spPr>
          <a:xfrm flipV="1">
            <a:off x="8348663" y="2761889"/>
            <a:ext cx="45867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807340" y="2631084"/>
            <a:ext cx="222261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정보를 저장 하는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36657" y="1651867"/>
            <a:ext cx="3712006" cy="22200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4" idx="3"/>
            <a:endCxn id="33" idx="1"/>
          </p:cNvCxnSpPr>
          <p:nvPr/>
        </p:nvCxnSpPr>
        <p:spPr>
          <a:xfrm>
            <a:off x="7178675" y="4321669"/>
            <a:ext cx="375505" cy="4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554180" y="4191308"/>
            <a:ext cx="262059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이미지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정보를 저장 하는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636657" y="3959224"/>
            <a:ext cx="2542018" cy="7248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43" idx="3"/>
          </p:cNvCxnSpPr>
          <p:nvPr/>
        </p:nvCxnSpPr>
        <p:spPr>
          <a:xfrm flipV="1">
            <a:off x="6403181" y="5879458"/>
            <a:ext cx="42329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826640" y="5669867"/>
            <a:ext cx="2711540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goods_status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조건 값으로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신상품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’, 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베스트셀러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’, 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스테디셀러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각각의 상품을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개까지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037949" y="5815316"/>
            <a:ext cx="1365232" cy="12828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825682"/>
            <a:ext cx="2109095" cy="398734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9" name="직선 화살표 연결선 8"/>
          <p:cNvCxnSpPr>
            <a:stCxn id="12" idx="3"/>
            <a:endCxn id="11" idx="2"/>
          </p:cNvCxnSpPr>
          <p:nvPr/>
        </p:nvCxnSpPr>
        <p:spPr>
          <a:xfrm flipV="1">
            <a:off x="2847975" y="4739965"/>
            <a:ext cx="331854" cy="3872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150635" y="4478355"/>
            <a:ext cx="205838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메인페이지를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나타낼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08578" y="5022022"/>
            <a:ext cx="1139397" cy="2103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endCxn id="21" idx="0"/>
          </p:cNvCxnSpPr>
          <p:nvPr/>
        </p:nvCxnSpPr>
        <p:spPr>
          <a:xfrm>
            <a:off x="5529263" y="5165245"/>
            <a:ext cx="4974" cy="3454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439074" y="5510671"/>
            <a:ext cx="219032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메인 페이지 레이아웃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>
            <a:endCxn id="33" idx="0"/>
          </p:cNvCxnSpPr>
          <p:nvPr/>
        </p:nvCxnSpPr>
        <p:spPr>
          <a:xfrm>
            <a:off x="5319713" y="3171825"/>
            <a:ext cx="472" cy="3343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439074" y="3506221"/>
            <a:ext cx="176222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기본 레이아웃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64669" r="14051"/>
          <a:stretch/>
        </p:blipFill>
        <p:spPr>
          <a:xfrm>
            <a:off x="4447387" y="4349410"/>
            <a:ext cx="5018419" cy="77066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b="40577"/>
          <a:stretch/>
        </p:blipFill>
        <p:spPr>
          <a:xfrm>
            <a:off x="4447387" y="1839558"/>
            <a:ext cx="5838825" cy="129615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856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6173" y="1714550"/>
            <a:ext cx="413767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페이지에도 상품 정보가 표시 되므로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goods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 기능 사용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13" y="2263140"/>
            <a:ext cx="2219325" cy="24193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9" name="직사각형 38"/>
          <p:cNvSpPr/>
          <p:nvPr/>
        </p:nvSpPr>
        <p:spPr>
          <a:xfrm>
            <a:off x="1671336" y="4463238"/>
            <a:ext cx="1269507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4111163" y="2252993"/>
            <a:ext cx="6972300" cy="2869819"/>
            <a:chOff x="4160520" y="2044065"/>
            <a:chExt cx="6972300" cy="2869819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/>
            <a:srcRect l="604" r="1141" b="1215"/>
            <a:stretch/>
          </p:blipFill>
          <p:spPr>
            <a:xfrm>
              <a:off x="4160520" y="2044065"/>
              <a:ext cx="6972300" cy="2869819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47" name="직사각형 46"/>
            <p:cNvSpPr/>
            <p:nvPr/>
          </p:nvSpPr>
          <p:spPr>
            <a:xfrm>
              <a:off x="4533900" y="4052888"/>
              <a:ext cx="4190999" cy="457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524724" y="4006946"/>
              <a:ext cx="205753" cy="24198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①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24724" y="4155670"/>
              <a:ext cx="205753" cy="24198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②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524724" y="4304394"/>
              <a:ext cx="205753" cy="24198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③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42" name="직선 화살표 연결선 41"/>
          <p:cNvCxnSpPr>
            <a:stCxn id="39" idx="3"/>
            <a:endCxn id="31" idx="1"/>
          </p:cNvCxnSpPr>
          <p:nvPr/>
        </p:nvCxnSpPr>
        <p:spPr>
          <a:xfrm flipV="1">
            <a:off x="2940843" y="3687903"/>
            <a:ext cx="1170320" cy="8735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802410" y="2005876"/>
            <a:ext cx="3411978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먼저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컨트롤러인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MainCnotroller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브라우저 요청 시 베스트셀러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스테디셀러를 조회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 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전달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4351193" y="5421884"/>
            <a:ext cx="4464488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①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side_menu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값에 따라 화면 왼쪽에 표시되는 메뉴 창을 다르게 설정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② 베스트셀러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신간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스테디셀러 정보를 조회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③ 메인 페이지로 상품 정보전달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직선 화살표 연결선 55"/>
          <p:cNvCxnSpPr>
            <a:stCxn id="55" idx="0"/>
            <a:endCxn id="47" idx="2"/>
          </p:cNvCxnSpPr>
          <p:nvPr/>
        </p:nvCxnSpPr>
        <p:spPr>
          <a:xfrm flipH="1" flipV="1">
            <a:off x="6580043" y="4719016"/>
            <a:ext cx="3394" cy="702868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4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6173" y="1481100"/>
            <a:ext cx="413767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페이지에도 상품 정보가 표시 되므로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goods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 기능 사용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13" y="1921622"/>
            <a:ext cx="2219325" cy="24193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9" name="직사각형 38"/>
          <p:cNvSpPr/>
          <p:nvPr/>
        </p:nvSpPr>
        <p:spPr>
          <a:xfrm>
            <a:off x="1671336" y="3267237"/>
            <a:ext cx="1414764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39" idx="3"/>
            <a:endCxn id="2" idx="1"/>
          </p:cNvCxnSpPr>
          <p:nvPr/>
        </p:nvCxnSpPr>
        <p:spPr>
          <a:xfrm>
            <a:off x="3086100" y="3365433"/>
            <a:ext cx="1048526" cy="1077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18" b="29733"/>
          <a:stretch/>
        </p:blipFill>
        <p:spPr>
          <a:xfrm>
            <a:off x="4134626" y="1921622"/>
            <a:ext cx="4535549" cy="310307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3" name="직선 화살표 연결선 22"/>
          <p:cNvCxnSpPr>
            <a:endCxn id="24" idx="1"/>
          </p:cNvCxnSpPr>
          <p:nvPr/>
        </p:nvCxnSpPr>
        <p:spPr>
          <a:xfrm>
            <a:off x="7604760" y="3779632"/>
            <a:ext cx="410356" cy="4349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015116" y="3999165"/>
            <a:ext cx="301102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bestseller,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newbook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steadyseller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조건으로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각각 도서 정보 조회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HashMap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 후 반환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34116" y="2847975"/>
            <a:ext cx="3590709" cy="9257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241070" y="1787548"/>
            <a:ext cx="2416010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문의 조건으로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각각의 도서 정보를 조회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HashMap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 후 컨트롤러로 반환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464" r="1" b="2898"/>
          <a:stretch/>
        </p:blipFill>
        <p:spPr>
          <a:xfrm>
            <a:off x="1371600" y="5267325"/>
            <a:ext cx="6233160" cy="125700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1671336" y="2752954"/>
            <a:ext cx="1294114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endCxn id="3" idx="1"/>
          </p:cNvCxnSpPr>
          <p:nvPr/>
        </p:nvCxnSpPr>
        <p:spPr>
          <a:xfrm>
            <a:off x="942192" y="5895827"/>
            <a:ext cx="42940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42474" y="2860675"/>
            <a:ext cx="1" cy="30288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942192" y="2847975"/>
            <a:ext cx="7291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35" idx="3"/>
            <a:endCxn id="34" idx="1"/>
          </p:cNvCxnSpPr>
          <p:nvPr/>
        </p:nvCxnSpPr>
        <p:spPr>
          <a:xfrm flipV="1">
            <a:off x="7579520" y="5889477"/>
            <a:ext cx="646862" cy="3076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226382" y="5758672"/>
            <a:ext cx="312880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메서드 호출 시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전달된 조건으로 도서 정보를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053274" y="6129337"/>
            <a:ext cx="2526246" cy="1356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3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400" y="1497725"/>
            <a:ext cx="277992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이미지를 다운로드 하는 컨트롤러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26" y="1952189"/>
            <a:ext cx="2876550" cy="32861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819"/>
          <a:stretch/>
        </p:blipFill>
        <p:spPr>
          <a:xfrm>
            <a:off x="4651395" y="1497725"/>
            <a:ext cx="4650538" cy="48609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831975" y="4688713"/>
            <a:ext cx="1695353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3"/>
            <a:endCxn id="3" idx="1"/>
          </p:cNvCxnSpPr>
          <p:nvPr/>
        </p:nvCxnSpPr>
        <p:spPr>
          <a:xfrm flipV="1">
            <a:off x="3527328" y="3928201"/>
            <a:ext cx="1124067" cy="8587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112269" y="2042804"/>
            <a:ext cx="2245089" cy="24319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3"/>
            <a:endCxn id="13" idx="1"/>
          </p:cNvCxnSpPr>
          <p:nvPr/>
        </p:nvCxnSpPr>
        <p:spPr>
          <a:xfrm flipV="1">
            <a:off x="8357358" y="2158290"/>
            <a:ext cx="424384" cy="6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81742" y="2027485"/>
            <a:ext cx="249217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파일 이름과 상품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가지고 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70880" y="5409459"/>
            <a:ext cx="4164560" cy="3595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endCxn id="18" idx="2"/>
          </p:cNvCxnSpPr>
          <p:nvPr/>
        </p:nvCxnSpPr>
        <p:spPr>
          <a:xfrm flipV="1">
            <a:off x="8867990" y="4619165"/>
            <a:ext cx="1160471" cy="7902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867990" y="4357555"/>
            <a:ext cx="232094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이미지를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썸네일로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97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/>
          <a:srcRect b="51701"/>
          <a:stretch/>
        </p:blipFill>
        <p:spPr>
          <a:xfrm>
            <a:off x="1362407" y="4852579"/>
            <a:ext cx="4800602" cy="12862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rcRect t="51446"/>
          <a:stretch/>
        </p:blipFill>
        <p:spPr>
          <a:xfrm>
            <a:off x="6271000" y="4853543"/>
            <a:ext cx="4800602" cy="129304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400" y="1497725"/>
            <a:ext cx="229101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사이드 메뉴 구현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27" y="1958142"/>
            <a:ext cx="1324686" cy="23486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1776319" y="3548215"/>
            <a:ext cx="598582" cy="1665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9" idx="2"/>
          </p:cNvCxnSpPr>
          <p:nvPr/>
        </p:nvCxnSpPr>
        <p:spPr>
          <a:xfrm>
            <a:off x="2075610" y="3714751"/>
            <a:ext cx="407282" cy="11091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557337" y="5166016"/>
            <a:ext cx="2697479" cy="132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25" idx="1"/>
          </p:cNvCxnSpPr>
          <p:nvPr/>
        </p:nvCxnSpPr>
        <p:spPr>
          <a:xfrm>
            <a:off x="4254816" y="5232072"/>
            <a:ext cx="4296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684488" y="5101267"/>
            <a:ext cx="1200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베스트 셀러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822450" y="5487571"/>
            <a:ext cx="4244975" cy="447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30" idx="2"/>
            <a:endCxn id="32" idx="0"/>
          </p:cNvCxnSpPr>
          <p:nvPr/>
        </p:nvCxnSpPr>
        <p:spPr>
          <a:xfrm>
            <a:off x="3944938" y="5934902"/>
            <a:ext cx="856361" cy="367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439588" y="6302874"/>
            <a:ext cx="272342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① 이미지 클릭 시 상품 상세 페이지로 이동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②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46612" y="5381282"/>
            <a:ext cx="2695248" cy="53578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>
            <a:stCxn id="48" idx="2"/>
            <a:endCxn id="50" idx="0"/>
          </p:cNvCxnSpPr>
          <p:nvPr/>
        </p:nvCxnSpPr>
        <p:spPr>
          <a:xfrm flipH="1">
            <a:off x="7715696" y="5917063"/>
            <a:ext cx="278540" cy="3774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646612" y="6294561"/>
            <a:ext cx="213816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베스트셀러가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 이상일 경우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번째 이미지에는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more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822450" y="5436620"/>
            <a:ext cx="205753" cy="24198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11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endParaRPr lang="ko-KR" altLang="en-US" sz="11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822450" y="5639319"/>
            <a:ext cx="205753" cy="24198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11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endParaRPr lang="ko-KR" altLang="en-US" sz="11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4"/>
          <a:srcRect b="20890"/>
          <a:stretch/>
        </p:blipFill>
        <p:spPr>
          <a:xfrm>
            <a:off x="3015052" y="1956876"/>
            <a:ext cx="4283826" cy="26318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9" name="직사각형 88"/>
          <p:cNvSpPr/>
          <p:nvPr/>
        </p:nvSpPr>
        <p:spPr>
          <a:xfrm>
            <a:off x="3200400" y="2029938"/>
            <a:ext cx="2018694" cy="132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화살표 연결선 89"/>
          <p:cNvCxnSpPr>
            <a:stCxn id="89" idx="3"/>
            <a:endCxn id="91" idx="1"/>
          </p:cNvCxnSpPr>
          <p:nvPr/>
        </p:nvCxnSpPr>
        <p:spPr>
          <a:xfrm>
            <a:off x="5219094" y="2095994"/>
            <a:ext cx="605885" cy="660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824979" y="2031245"/>
            <a:ext cx="1200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메뉴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203890" y="3201026"/>
            <a:ext cx="1891007" cy="132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/>
          <p:cNvCxnSpPr>
            <a:stCxn id="94" idx="3"/>
            <a:endCxn id="96" idx="1"/>
          </p:cNvCxnSpPr>
          <p:nvPr/>
        </p:nvCxnSpPr>
        <p:spPr>
          <a:xfrm>
            <a:off x="5094897" y="3267082"/>
            <a:ext cx="40205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496952" y="3136277"/>
            <a:ext cx="1200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 페이지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059" y="1952065"/>
            <a:ext cx="4187298" cy="2631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1" name="직선 연결선 100"/>
          <p:cNvCxnSpPr/>
          <p:nvPr/>
        </p:nvCxnSpPr>
        <p:spPr>
          <a:xfrm>
            <a:off x="7426059" y="1952065"/>
            <a:ext cx="4187298" cy="263160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54310" y="3137060"/>
            <a:ext cx="153079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외 사용자 메뉴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62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4483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환경과 개발 기술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575536" y="1575753"/>
            <a:ext cx="2122016" cy="2275288"/>
            <a:chOff x="1381644" y="1459521"/>
            <a:chExt cx="2122016" cy="227528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644" y="1605105"/>
              <a:ext cx="2122016" cy="212970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2241315" y="1459521"/>
              <a:ext cx="402674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IDE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5729" y="1571211"/>
            <a:ext cx="2143125" cy="1080786"/>
            <a:chOff x="588663" y="3863197"/>
            <a:chExt cx="2143125" cy="108078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61" b="27697"/>
            <a:stretch/>
          </p:blipFill>
          <p:spPr>
            <a:xfrm>
              <a:off x="588663" y="4012957"/>
              <a:ext cx="2143125" cy="93102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1367516" y="3863197"/>
              <a:ext cx="585417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DBMS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765158" y="4486529"/>
            <a:ext cx="939338" cy="1460841"/>
            <a:chOff x="670310" y="5307105"/>
            <a:chExt cx="939338" cy="146084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89" t="6363" r="33899" b="5815"/>
            <a:stretch/>
          </p:blipFill>
          <p:spPr>
            <a:xfrm>
              <a:off x="670310" y="5437910"/>
              <a:ext cx="939338" cy="133003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781547" y="5307105"/>
              <a:ext cx="716863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개발언어</a:t>
              </a:r>
              <a:endPara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985369" y="4486529"/>
            <a:ext cx="1567502" cy="1698307"/>
            <a:chOff x="9951722" y="4369119"/>
            <a:chExt cx="1567502" cy="169830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1722" y="4499924"/>
              <a:ext cx="1567502" cy="156750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10377041" y="4369119"/>
              <a:ext cx="716863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개발언어</a:t>
              </a:r>
              <a:endPara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673506" y="2838084"/>
            <a:ext cx="1936865" cy="1719748"/>
            <a:chOff x="6673506" y="2838084"/>
            <a:chExt cx="1936865" cy="171974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1" t="6004" r="11825" b="5323"/>
            <a:stretch/>
          </p:blipFill>
          <p:spPr>
            <a:xfrm>
              <a:off x="6673506" y="2978414"/>
              <a:ext cx="1936865" cy="157941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7149655" y="2838084"/>
              <a:ext cx="984565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Frame Work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728332" y="2651997"/>
            <a:ext cx="1238596" cy="1679817"/>
            <a:chOff x="3697552" y="3957653"/>
            <a:chExt cx="1238596" cy="167981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3" r="28335"/>
            <a:stretch/>
          </p:blipFill>
          <p:spPr>
            <a:xfrm>
              <a:off x="3697552" y="4113470"/>
              <a:ext cx="1238596" cy="1524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4076185" y="3957653"/>
              <a:ext cx="510075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WAS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316850" y="1572012"/>
            <a:ext cx="2161310" cy="967434"/>
            <a:chOff x="6591993" y="5508181"/>
            <a:chExt cx="2161310" cy="96743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3" t="6916" r="11730" b="7558"/>
            <a:stretch/>
          </p:blipFill>
          <p:spPr>
            <a:xfrm>
              <a:off x="6591993" y="5660966"/>
              <a:ext cx="2161310" cy="81464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7239562" y="5508181"/>
              <a:ext cx="934871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Web Server</a:t>
              </a:r>
              <a:endPara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8878329" y="5216950"/>
            <a:ext cx="1903616" cy="859178"/>
            <a:chOff x="5384908" y="5341584"/>
            <a:chExt cx="1903616" cy="85917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26" t="20076" r="24133" b="20826"/>
            <a:stretch/>
          </p:blipFill>
          <p:spPr>
            <a:xfrm>
              <a:off x="5384908" y="5485868"/>
              <a:ext cx="1903616" cy="7148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5924821" y="5341584"/>
              <a:ext cx="827471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Build Tool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406450" y="4887179"/>
            <a:ext cx="2667000" cy="1368960"/>
            <a:chOff x="8863704" y="3863197"/>
            <a:chExt cx="2667000" cy="1368960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1" t="4777" r="7500" b="13694"/>
            <a:stretch/>
          </p:blipFill>
          <p:spPr>
            <a:xfrm>
              <a:off x="8863704" y="4012957"/>
              <a:ext cx="2667000" cy="12192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9665647" y="3863197"/>
              <a:ext cx="1063113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기본 개발 도구</a:t>
              </a:r>
              <a:endPara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9036404" y="4073876"/>
            <a:ext cx="2136066" cy="699475"/>
            <a:chOff x="9331725" y="3821990"/>
            <a:chExt cx="2136066" cy="699475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725" y="4007474"/>
              <a:ext cx="2136066" cy="5139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9907475" y="3821990"/>
              <a:ext cx="984565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Frame Work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9036404" y="2933246"/>
            <a:ext cx="2095501" cy="797556"/>
            <a:chOff x="10344149" y="1955170"/>
            <a:chExt cx="2095501" cy="797556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41" t="28398" r="18486" b="27811"/>
            <a:stretch/>
          </p:blipFill>
          <p:spPr>
            <a:xfrm>
              <a:off x="10344149" y="2114550"/>
              <a:ext cx="2095501" cy="63817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10899616" y="1955170"/>
              <a:ext cx="984565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Frame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63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48" y="1476375"/>
            <a:ext cx="7115252" cy="5100917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33" name="직사각형 32"/>
          <p:cNvSpPr/>
          <p:nvPr/>
        </p:nvSpPr>
        <p:spPr>
          <a:xfrm>
            <a:off x="4250914" y="2105962"/>
            <a:ext cx="1245011" cy="25799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456355" y="1975157"/>
            <a:ext cx="123877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외 사용자 메뉴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4" b="2756"/>
          <a:stretch/>
        </p:blipFill>
        <p:spPr>
          <a:xfrm>
            <a:off x="1385887" y="1866899"/>
            <a:ext cx="1764507" cy="2493541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6" y="5041471"/>
            <a:ext cx="1764000" cy="1535821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1371597" y="1493094"/>
            <a:ext cx="1924053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로그인 시 마이 페이지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543675" y="1345570"/>
            <a:ext cx="198120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페인 페이지 요청 시 실행 화면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681499" y="3344212"/>
            <a:ext cx="4595976" cy="290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79487" y="3128768"/>
            <a:ext cx="253894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페이지의 상품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클릭 시 상품 상세 페이지로 이동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1371597" y="4665501"/>
            <a:ext cx="2057403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 관리자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4657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l="4466" t="23751" r="78324" b="11654"/>
          <a:stretch/>
        </p:blipFill>
        <p:spPr>
          <a:xfrm>
            <a:off x="1396536" y="1930599"/>
            <a:ext cx="1496294" cy="344569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855" b="1057"/>
          <a:stretch/>
        </p:blipFill>
        <p:spPr>
          <a:xfrm>
            <a:off x="3045259" y="1930599"/>
            <a:ext cx="1503651" cy="3445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9910" y="1541011"/>
            <a:ext cx="444384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시 회원 정보가 저장되는 테이블의 논리적 구조와 물리적 구조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318" y="1992704"/>
            <a:ext cx="4505325" cy="43243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89745" y="1861899"/>
            <a:ext cx="230784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정보를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저장할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66692" y="1534887"/>
            <a:ext cx="5044972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로그인과 회원가입 기능을 구현하기 위한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member.xml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매퍼파일에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작성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V="1">
            <a:off x="10788643" y="2123509"/>
            <a:ext cx="350412" cy="555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32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직선 화살표 연결선 67"/>
          <p:cNvCxnSpPr>
            <a:stCxn id="3" idx="1"/>
            <a:endCxn id="67" idx="0"/>
          </p:cNvCxnSpPr>
          <p:nvPr/>
        </p:nvCxnSpPr>
        <p:spPr>
          <a:xfrm flipH="1">
            <a:off x="2923616" y="3728690"/>
            <a:ext cx="1227003" cy="208644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09648" y="652588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634"/>
          <a:stretch/>
        </p:blipFill>
        <p:spPr>
          <a:xfrm>
            <a:off x="1371442" y="1856810"/>
            <a:ext cx="1938036" cy="1593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2392" y="1457883"/>
            <a:ext cx="256672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회원가입과 관련된 자바 클래스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57" t="479" b="-1"/>
          <a:stretch/>
        </p:blipFill>
        <p:spPr>
          <a:xfrm>
            <a:off x="4150619" y="1856810"/>
            <a:ext cx="5508770" cy="37437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069" y="5346174"/>
            <a:ext cx="5059470" cy="11200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stCxn id="16" idx="3"/>
          </p:cNvCxnSpPr>
          <p:nvPr/>
        </p:nvCxnSpPr>
        <p:spPr>
          <a:xfrm flipV="1">
            <a:off x="2988469" y="2222261"/>
            <a:ext cx="116215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853377" y="1724496"/>
            <a:ext cx="88913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09648" y="2148997"/>
            <a:ext cx="1378821" cy="146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1" idx="3"/>
            <a:endCxn id="20" idx="2"/>
          </p:cNvCxnSpPr>
          <p:nvPr/>
        </p:nvCxnSpPr>
        <p:spPr>
          <a:xfrm flipV="1">
            <a:off x="8083550" y="2452839"/>
            <a:ext cx="485819" cy="5027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07388" y="2191229"/>
            <a:ext cx="192396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비밀번호를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56608" y="2890865"/>
            <a:ext cx="2326942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7" idx="3"/>
            <a:endCxn id="26" idx="1"/>
          </p:cNvCxnSpPr>
          <p:nvPr/>
        </p:nvCxnSpPr>
        <p:spPr>
          <a:xfrm flipV="1">
            <a:off x="7264399" y="3465181"/>
            <a:ext cx="2079266" cy="234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43665" y="3165099"/>
            <a:ext cx="2442094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조회한 회원 정보를 가져와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isLogOn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속성을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설정하고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memberInfo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속성으로 회원 정보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794626" y="3456372"/>
            <a:ext cx="2469773" cy="4869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7" idx="3"/>
            <a:endCxn id="36" idx="1"/>
          </p:cNvCxnSpPr>
          <p:nvPr/>
        </p:nvCxnSpPr>
        <p:spPr>
          <a:xfrm flipV="1">
            <a:off x="6826249" y="3223308"/>
            <a:ext cx="1082157" cy="76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08406" y="3092503"/>
            <a:ext cx="115304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565650" y="3234814"/>
            <a:ext cx="2260599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50" idx="3"/>
            <a:endCxn id="48" idx="1"/>
          </p:cNvCxnSpPr>
          <p:nvPr/>
        </p:nvCxnSpPr>
        <p:spPr>
          <a:xfrm>
            <a:off x="8267700" y="6008730"/>
            <a:ext cx="49736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65061" y="5877925"/>
            <a:ext cx="89432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중복검사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779468" y="5944479"/>
            <a:ext cx="2488232" cy="12850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67843" y="5815130"/>
            <a:ext cx="4711546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창에서 전송된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비밀번호를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저장해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비로그인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상태에서 상품 주문 시 로그인창으로 이동하면서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action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값으로 상품 주문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페이지요청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저장하여 세션에 바인딩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이후 로그인 후 다시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action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가져와 상품 주문 페이지로 이동하도록 설정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82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t="1" b="1432"/>
          <a:stretch/>
        </p:blipFill>
        <p:spPr>
          <a:xfrm>
            <a:off x="1369173" y="1664276"/>
            <a:ext cx="1373684" cy="24255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1754655" y="2416248"/>
            <a:ext cx="683629" cy="158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099" y="1664276"/>
            <a:ext cx="4508789" cy="25698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9" name="직선 화살표 연결선 28"/>
          <p:cNvCxnSpPr>
            <a:stCxn id="31" idx="3"/>
            <a:endCxn id="30" idx="1"/>
          </p:cNvCxnSpPr>
          <p:nvPr/>
        </p:nvCxnSpPr>
        <p:spPr>
          <a:xfrm>
            <a:off x="7391400" y="2350504"/>
            <a:ext cx="29641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87816" y="2219699"/>
            <a:ext cx="101803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01519" y="2014958"/>
            <a:ext cx="3789881" cy="6710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601519" y="2728721"/>
            <a:ext cx="3789881" cy="4399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8" idx="3"/>
            <a:endCxn id="40" idx="1"/>
          </p:cNvCxnSpPr>
          <p:nvPr/>
        </p:nvCxnSpPr>
        <p:spPr>
          <a:xfrm flipV="1">
            <a:off x="7391400" y="2948685"/>
            <a:ext cx="299591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90991" y="2817880"/>
            <a:ext cx="115138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391969" y="3400389"/>
            <a:ext cx="3878781" cy="5683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>
            <a:stCxn id="44" idx="3"/>
            <a:endCxn id="47" idx="1"/>
          </p:cNvCxnSpPr>
          <p:nvPr/>
        </p:nvCxnSpPr>
        <p:spPr>
          <a:xfrm>
            <a:off x="7270750" y="3684570"/>
            <a:ext cx="345058" cy="15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15808" y="3470665"/>
            <a:ext cx="1293242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관리자로 로그인시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390" y="4566707"/>
            <a:ext cx="4462895" cy="17310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041" y="5108168"/>
            <a:ext cx="3257550" cy="266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041" y="4564026"/>
            <a:ext cx="1743075" cy="2381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9041" y="5680068"/>
            <a:ext cx="3638550" cy="228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189549" y="4454299"/>
            <a:ext cx="162846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페이지 실행 화면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087088" y="5155829"/>
            <a:ext cx="514950" cy="158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9263062" y="5706507"/>
            <a:ext cx="406373" cy="158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stCxn id="52" idx="3"/>
            <a:endCxn id="61" idx="1"/>
          </p:cNvCxnSpPr>
          <p:nvPr/>
        </p:nvCxnSpPr>
        <p:spPr>
          <a:xfrm flipV="1">
            <a:off x="7802116" y="4679659"/>
            <a:ext cx="394717" cy="34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196833" y="4548854"/>
            <a:ext cx="118823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비로그인시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직선 화살표 연결선 63"/>
          <p:cNvCxnSpPr>
            <a:stCxn id="51" idx="3"/>
            <a:endCxn id="65" idx="1"/>
          </p:cNvCxnSpPr>
          <p:nvPr/>
        </p:nvCxnSpPr>
        <p:spPr>
          <a:xfrm>
            <a:off x="9316591" y="5241518"/>
            <a:ext cx="463195" cy="2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779786" y="5028758"/>
            <a:ext cx="102675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일반 사용자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9" name="직선 화살표 연결선 68"/>
          <p:cNvCxnSpPr>
            <a:stCxn id="53" idx="3"/>
            <a:endCxn id="70" idx="1"/>
          </p:cNvCxnSpPr>
          <p:nvPr/>
        </p:nvCxnSpPr>
        <p:spPr>
          <a:xfrm flipV="1">
            <a:off x="9697591" y="5791813"/>
            <a:ext cx="571260" cy="25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268851" y="5576369"/>
            <a:ext cx="102675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875" y="3616049"/>
            <a:ext cx="3052492" cy="28110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16" y="3293716"/>
            <a:ext cx="3036918" cy="28266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790" y="1541011"/>
            <a:ext cx="437972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기능 구현을 위한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매퍼파일인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member.xml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작성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stCxn id="9" idx="3"/>
            <a:endCxn id="18" idx="1"/>
          </p:cNvCxnSpPr>
          <p:nvPr/>
        </p:nvCxnSpPr>
        <p:spPr>
          <a:xfrm flipV="1">
            <a:off x="4407335" y="2018065"/>
            <a:ext cx="284951" cy="5133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692286" y="1887260"/>
            <a:ext cx="27187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시 입력한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중복 검사 실시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791" y="2044713"/>
            <a:ext cx="3053544" cy="9733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1255223" y="3155457"/>
            <a:ext cx="4796442" cy="33949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endCxn id="23" idx="1"/>
          </p:cNvCxnSpPr>
          <p:nvPr/>
        </p:nvCxnSpPr>
        <p:spPr>
          <a:xfrm flipV="1">
            <a:off x="4530640" y="2548709"/>
            <a:ext cx="445622" cy="6067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976262" y="2333265"/>
            <a:ext cx="243478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창에서 입력한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정보를 테이블에 추가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178" y="2866455"/>
            <a:ext cx="5138808" cy="370834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13" name="직선 화살표 연결선 12"/>
          <p:cNvCxnSpPr>
            <a:stCxn id="19" idx="0"/>
            <a:endCxn id="14" idx="2"/>
          </p:cNvCxnSpPr>
          <p:nvPr/>
        </p:nvCxnSpPr>
        <p:spPr>
          <a:xfrm flipH="1" flipV="1">
            <a:off x="9170669" y="2705617"/>
            <a:ext cx="1" cy="3602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81342" y="2274730"/>
            <a:ext cx="237865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창에서 전송된 회원 정보를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memberVO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설정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040370" y="3065823"/>
            <a:ext cx="2260599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6" idx="3"/>
            <a:endCxn id="25" idx="1"/>
          </p:cNvCxnSpPr>
          <p:nvPr/>
        </p:nvCxnSpPr>
        <p:spPr>
          <a:xfrm flipV="1">
            <a:off x="8889999" y="6170264"/>
            <a:ext cx="480239" cy="31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70238" y="6039459"/>
            <a:ext cx="106267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중복 검사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18042" y="6108745"/>
            <a:ext cx="2171957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40" idx="3"/>
            <a:endCxn id="39" idx="1"/>
          </p:cNvCxnSpPr>
          <p:nvPr/>
        </p:nvCxnSpPr>
        <p:spPr>
          <a:xfrm flipV="1">
            <a:off x="8634413" y="4043602"/>
            <a:ext cx="480239" cy="31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14652" y="3912797"/>
            <a:ext cx="187719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893302" y="3982083"/>
            <a:ext cx="1741111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80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690" y="1466196"/>
            <a:ext cx="6208752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시 주소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입력창에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주소 검색은 다음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사이트에서 제공하는 우편번호 검색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16" y="1895083"/>
            <a:ext cx="4959350" cy="46663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8" name="직선 화살표 연결선 27"/>
          <p:cNvCxnSpPr>
            <a:stCxn id="30" idx="3"/>
            <a:endCxn id="29" idx="1"/>
          </p:cNvCxnSpPr>
          <p:nvPr/>
        </p:nvCxnSpPr>
        <p:spPr>
          <a:xfrm>
            <a:off x="5110164" y="1960904"/>
            <a:ext cx="36845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478617" y="1830099"/>
            <a:ext cx="333289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제공하는 주소 검색을 사용하기 위해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79842" y="1912032"/>
            <a:ext cx="3730322" cy="977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44521" y="4783166"/>
            <a:ext cx="280310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지번 주소와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도로명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주소를 텍스트 창에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63623" y="4747942"/>
            <a:ext cx="3962478" cy="33205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4" idx="3"/>
            <a:endCxn id="33" idx="1"/>
          </p:cNvCxnSpPr>
          <p:nvPr/>
        </p:nvCxnSpPr>
        <p:spPr>
          <a:xfrm>
            <a:off x="5626101" y="4913971"/>
            <a:ext cx="6184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8951100" y="1464658"/>
            <a:ext cx="2948243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우편번호 검색 </a:t>
            </a:r>
            <a:r>
              <a:rPr lang="en-US" altLang="ko-KR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가이드</a:t>
            </a:r>
            <a:endParaRPr lang="en-US" altLang="ko-KR" sz="1200" b="1" dirty="0" smtClean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</a:t>
            </a:r>
            <a:r>
              <a:rPr lang="ko-KR" altLang="en-US" sz="12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://postcode.map.daum.net/guide</a:t>
            </a:r>
          </a:p>
        </p:txBody>
      </p:sp>
      <p:sp>
        <p:nvSpPr>
          <p:cNvPr id="63" name="포인트가 5개인 별 62"/>
          <p:cNvSpPr/>
          <p:nvPr/>
        </p:nvSpPr>
        <p:spPr>
          <a:xfrm>
            <a:off x="8861100" y="1353687"/>
            <a:ext cx="180000" cy="180000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76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3127" y="1445506"/>
            <a:ext cx="1369286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실행 화면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54" y="3343458"/>
            <a:ext cx="2464704" cy="27543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753" y="1853703"/>
            <a:ext cx="3224226" cy="36336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91" y="2791963"/>
            <a:ext cx="2464704" cy="27543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rcRect l="707" t="1635" r="1413"/>
          <a:stretch/>
        </p:blipFill>
        <p:spPr>
          <a:xfrm>
            <a:off x="6726191" y="1187645"/>
            <a:ext cx="3642543" cy="13840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99468" y="1057814"/>
            <a:ext cx="166892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 후 중복 검사 실행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3645" y="2078554"/>
            <a:ext cx="358856" cy="1534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3"/>
            <a:endCxn id="53" idx="1"/>
          </p:cNvCxnSpPr>
          <p:nvPr/>
        </p:nvCxnSpPr>
        <p:spPr>
          <a:xfrm flipV="1">
            <a:off x="3492501" y="1879663"/>
            <a:ext cx="3233690" cy="2756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742412" y="4116904"/>
            <a:ext cx="584987" cy="1534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4" idx="3"/>
            <a:endCxn id="52" idx="1"/>
          </p:cNvCxnSpPr>
          <p:nvPr/>
        </p:nvCxnSpPr>
        <p:spPr>
          <a:xfrm flipV="1">
            <a:off x="3327399" y="4169153"/>
            <a:ext cx="3398792" cy="244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608718" y="2719555"/>
            <a:ext cx="206375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우편번호검색 클릭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 실행 화면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92080" y="3127184"/>
            <a:ext cx="1696238" cy="1534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3"/>
            <a:endCxn id="24" idx="1"/>
          </p:cNvCxnSpPr>
          <p:nvPr/>
        </p:nvCxnSpPr>
        <p:spPr>
          <a:xfrm>
            <a:off x="8488318" y="3203920"/>
            <a:ext cx="938516" cy="5451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426834" y="3672329"/>
            <a:ext cx="324976" cy="1534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461243" y="3349497"/>
            <a:ext cx="118621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주소 키워드 검색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426834" y="4366510"/>
            <a:ext cx="2280776" cy="1674172"/>
          </a:xfrm>
          <a:prstGeom prst="rect">
            <a:avLst/>
          </a:prstGeom>
          <a:noFill/>
          <a:ln w="2857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1237710" y="4276455"/>
            <a:ext cx="767118" cy="261610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 결과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715489" y="5299019"/>
            <a:ext cx="2480167" cy="261610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제공하는 주소 검색을 사용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09255" y="5341144"/>
            <a:ext cx="358856" cy="12954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12624" r="2311" b="8479"/>
          <a:stretch/>
        </p:blipFill>
        <p:spPr>
          <a:xfrm>
            <a:off x="1378121" y="5862637"/>
            <a:ext cx="2333625" cy="5556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975" y="5203596"/>
            <a:ext cx="2235277" cy="1375555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cxnSp>
        <p:nvCxnSpPr>
          <p:cNvPr id="32" name="직선 화살표 연결선 31"/>
          <p:cNvCxnSpPr>
            <a:stCxn id="31" idx="2"/>
            <a:endCxn id="33" idx="0"/>
          </p:cNvCxnSpPr>
          <p:nvPr/>
        </p:nvCxnSpPr>
        <p:spPr>
          <a:xfrm>
            <a:off x="1588683" y="5470686"/>
            <a:ext cx="956251" cy="3919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327399" y="6191541"/>
            <a:ext cx="361951" cy="19600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>
            <a:stCxn id="54" idx="3"/>
            <a:endCxn id="34" idx="1"/>
          </p:cNvCxnSpPr>
          <p:nvPr/>
        </p:nvCxnSpPr>
        <p:spPr>
          <a:xfrm flipV="1">
            <a:off x="3689350" y="5891374"/>
            <a:ext cx="565625" cy="3981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026795" y="6027934"/>
            <a:ext cx="209340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가입완료 후 로그인 창으로 이동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65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399" t="16326"/>
          <a:stretch/>
        </p:blipFill>
        <p:spPr>
          <a:xfrm>
            <a:off x="1371598" y="2243891"/>
            <a:ext cx="1738528" cy="17454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4972" y="1640600"/>
            <a:ext cx="6670416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페이지에 표시한 상품 정보와 상품 메인 이미지 및 상세 이미지 정보를 조회하는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추가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51995"/>
          <a:stretch/>
        </p:blipFill>
        <p:spPr>
          <a:xfrm>
            <a:off x="3548062" y="2242479"/>
            <a:ext cx="5648325" cy="28029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626244" y="2290454"/>
            <a:ext cx="5270106" cy="143382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6" idx="3"/>
            <a:endCxn id="19" idx="1"/>
          </p:cNvCxnSpPr>
          <p:nvPr/>
        </p:nvCxnSpPr>
        <p:spPr>
          <a:xfrm flipV="1">
            <a:off x="8896350" y="3007364"/>
            <a:ext cx="52356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419917" y="2791920"/>
            <a:ext cx="223106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메인 이미지 파일 정보를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26244" y="3855080"/>
            <a:ext cx="4054716" cy="115507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25" idx="1"/>
          </p:cNvCxnSpPr>
          <p:nvPr/>
        </p:nvCxnSpPr>
        <p:spPr>
          <a:xfrm flipV="1">
            <a:off x="7680960" y="4432615"/>
            <a:ext cx="62342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304385" y="4301810"/>
            <a:ext cx="223106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이미지 파일 정보를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75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7710" y="1429724"/>
            <a:ext cx="2885153" cy="60016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이미지를 표시하면서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최근 본 상품을 추가하여 표시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메뉴에는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개까지 상품을 저장할 수 있음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36" y="3961186"/>
            <a:ext cx="2016228" cy="18390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7710" y="2160693"/>
            <a:ext cx="3259228" cy="12772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최근 본 상품을 추가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표시하는 과정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 세션에 저장된 최근 본 상품을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 상품 목록에 저장된 상품 개수가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미만이고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방금 본 상품이 상품 목록에 있는지 체크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 없을 경우 상품 목록에 추가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④ 화면에 상품을 표시하는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qiuckMenu.jsp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세션의 최근 본 상품 목록을 가져와 차례대로 표시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7710" y="3568771"/>
            <a:ext cx="300153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 과정을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GoodsControllerImpl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구현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642900" y="4247216"/>
            <a:ext cx="1373350" cy="1638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698"/>
          <a:stretch/>
        </p:blipFill>
        <p:spPr>
          <a:xfrm>
            <a:off x="4871258" y="1406920"/>
            <a:ext cx="6558742" cy="22926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430" y="3473521"/>
            <a:ext cx="4643628" cy="31333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6941974" y="2281236"/>
            <a:ext cx="2430625" cy="1319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311294" y="2780914"/>
            <a:ext cx="2826231" cy="1319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324705" y="3155552"/>
            <a:ext cx="2873145" cy="25439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0" idx="0"/>
            <a:endCxn id="29" idx="1"/>
          </p:cNvCxnSpPr>
          <p:nvPr/>
        </p:nvCxnSpPr>
        <p:spPr>
          <a:xfrm flipV="1">
            <a:off x="8157287" y="1860642"/>
            <a:ext cx="603664" cy="4205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60951" y="1729837"/>
            <a:ext cx="162164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조회할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살품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번호를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>
            <a:stCxn id="26" idx="3"/>
            <a:endCxn id="31" idx="1"/>
          </p:cNvCxnSpPr>
          <p:nvPr/>
        </p:nvCxnSpPr>
        <p:spPr>
          <a:xfrm flipV="1">
            <a:off x="8137525" y="2652840"/>
            <a:ext cx="602303" cy="194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39828" y="2522035"/>
            <a:ext cx="214153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 조회 후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반환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>
            <a:stCxn id="27" idx="3"/>
            <a:endCxn id="33" idx="1"/>
          </p:cNvCxnSpPr>
          <p:nvPr/>
        </p:nvCxnSpPr>
        <p:spPr>
          <a:xfrm flipV="1">
            <a:off x="8197850" y="3156988"/>
            <a:ext cx="563101" cy="1257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60951" y="2941544"/>
            <a:ext cx="206222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조회한 상품 정보를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표시하기 위해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964199" y="3844386"/>
            <a:ext cx="4108614" cy="1449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964199" y="4033679"/>
            <a:ext cx="4108614" cy="25257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6" idx="1"/>
            <a:endCxn id="39" idx="3"/>
          </p:cNvCxnSpPr>
          <p:nvPr/>
        </p:nvCxnSpPr>
        <p:spPr>
          <a:xfrm flipH="1">
            <a:off x="6453926" y="3916876"/>
            <a:ext cx="510273" cy="191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85399" y="3977204"/>
            <a:ext cx="286852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세션에 저장된 최근 본 상품 목록을 가지고 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5" name="직선 화살표 연결선 44"/>
          <p:cNvCxnSpPr>
            <a:stCxn id="37" idx="1"/>
            <a:endCxn id="46" idx="3"/>
          </p:cNvCxnSpPr>
          <p:nvPr/>
        </p:nvCxnSpPr>
        <p:spPr>
          <a:xfrm flipH="1">
            <a:off x="6440764" y="4159965"/>
            <a:ext cx="523435" cy="4026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555663" y="4347165"/>
            <a:ext cx="188510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상품이 있고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목록이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 이하인 경우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375941" y="4325309"/>
            <a:ext cx="3693609" cy="7482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>
            <a:stCxn id="51" idx="1"/>
            <a:endCxn id="53" idx="3"/>
          </p:cNvCxnSpPr>
          <p:nvPr/>
        </p:nvCxnSpPr>
        <p:spPr>
          <a:xfrm flipH="1">
            <a:off x="6798066" y="4699440"/>
            <a:ext cx="577875" cy="3712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712095" y="4855236"/>
            <a:ext cx="308597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목록을 가져와 이미 존재하는 상품인지 비교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 존재할 경우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already_existed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7803224" y="4775626"/>
            <a:ext cx="126327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7375942" y="5102420"/>
            <a:ext cx="1755358" cy="3630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>
            <a:stCxn id="60" idx="1"/>
            <a:endCxn id="63" idx="3"/>
          </p:cNvCxnSpPr>
          <p:nvPr/>
        </p:nvCxnSpPr>
        <p:spPr>
          <a:xfrm flipH="1">
            <a:off x="7080641" y="5283962"/>
            <a:ext cx="295301" cy="2216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24250" y="5374826"/>
            <a:ext cx="35563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already_existed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 경우 상품 정보를 목록에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61616" y="5775197"/>
            <a:ext cx="2279563" cy="2293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69" idx="1"/>
            <a:endCxn id="25" idx="3"/>
          </p:cNvCxnSpPr>
          <p:nvPr/>
        </p:nvCxnSpPr>
        <p:spPr>
          <a:xfrm flipH="1">
            <a:off x="6810021" y="5889879"/>
            <a:ext cx="351595" cy="1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839389" y="5760556"/>
            <a:ext cx="297063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 목록이 없으면 생성하여 정보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944463" y="6224579"/>
            <a:ext cx="3502557" cy="2293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/>
          <p:cNvCxnSpPr>
            <a:stCxn id="76" idx="1"/>
            <a:endCxn id="78" idx="3"/>
          </p:cNvCxnSpPr>
          <p:nvPr/>
        </p:nvCxnSpPr>
        <p:spPr>
          <a:xfrm flipH="1" flipV="1">
            <a:off x="6600488" y="6339260"/>
            <a:ext cx="34397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314700" y="6123816"/>
            <a:ext cx="328578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 목록을 세션에 저장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 목록에 저장된 상품 개수를 세션에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26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21" y="1606878"/>
            <a:ext cx="1775652" cy="16196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1592378" y="2660552"/>
            <a:ext cx="1094840" cy="1381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7"/>
          <a:stretch/>
        </p:blipFill>
        <p:spPr>
          <a:xfrm>
            <a:off x="3597665" y="1617435"/>
            <a:ext cx="4523870" cy="264779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4007428" y="2808107"/>
            <a:ext cx="4078028" cy="49071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>
            <a:stCxn id="40" idx="2"/>
            <a:endCxn id="42" idx="3"/>
          </p:cNvCxnSpPr>
          <p:nvPr/>
        </p:nvCxnSpPr>
        <p:spPr>
          <a:xfrm flipH="1">
            <a:off x="4660484" y="3298825"/>
            <a:ext cx="1385958" cy="2499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23838" y="3417956"/>
            <a:ext cx="333664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정보와 이미지 정보를 조회 후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HashMap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838" y="3881827"/>
            <a:ext cx="1234969" cy="22690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07898" y="6253457"/>
            <a:ext cx="2284600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상세를 화면에 표시할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22" y="5491434"/>
            <a:ext cx="3402634" cy="9379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00" y="2840051"/>
            <a:ext cx="3347864" cy="35806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4" name="직사각형 53"/>
          <p:cNvSpPr/>
          <p:nvPr/>
        </p:nvSpPr>
        <p:spPr>
          <a:xfrm>
            <a:off x="8709993" y="4197844"/>
            <a:ext cx="2429062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844573" y="6084915"/>
            <a:ext cx="1988489" cy="2411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8709992" y="4699494"/>
            <a:ext cx="2523157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722253" y="5220196"/>
            <a:ext cx="2664885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722254" y="5727951"/>
            <a:ext cx="2510896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71"/>
          <p:cNvCxnSpPr>
            <a:endCxn id="73" idx="3"/>
          </p:cNvCxnSpPr>
          <p:nvPr/>
        </p:nvCxnSpPr>
        <p:spPr>
          <a:xfrm flipH="1">
            <a:off x="7128239" y="4857519"/>
            <a:ext cx="1157138" cy="186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62772" y="4660731"/>
            <a:ext cx="356546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목차 등에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개행문자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(\r\n)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br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태그로 교체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페이지에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개행기능을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유지하기 위해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replace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함수 사용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4" name="직선 화살표 연결선 73"/>
          <p:cNvCxnSpPr/>
          <p:nvPr/>
        </p:nvCxnSpPr>
        <p:spPr>
          <a:xfrm flipV="1">
            <a:off x="6384139" y="5091618"/>
            <a:ext cx="0" cy="3757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1676706" y="5195788"/>
            <a:ext cx="815669" cy="1381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3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주요</a:t>
            </a:r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개발 기술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9" t="6363" r="33899" b="5815"/>
          <a:stretch/>
        </p:blipFill>
        <p:spPr>
          <a:xfrm>
            <a:off x="526900" y="1903702"/>
            <a:ext cx="939338" cy="13300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0" y="4156553"/>
            <a:ext cx="1567502" cy="15675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1" t="6004" r="11825" b="5323"/>
          <a:stretch/>
        </p:blipFill>
        <p:spPr>
          <a:xfrm>
            <a:off x="5509966" y="1887076"/>
            <a:ext cx="1936865" cy="15794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6" t="20076" r="24133" b="20826"/>
          <a:stretch/>
        </p:blipFill>
        <p:spPr>
          <a:xfrm>
            <a:off x="6063846" y="4156553"/>
            <a:ext cx="1903616" cy="7148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682321" y="1887076"/>
            <a:ext cx="3514104" cy="120032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**Servlet</a:t>
            </a: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브라우저에서 서버에 요청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(Request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요청에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맞는 동작을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수행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브라우저에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형식으로 응답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(Response)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**JSP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 </a:t>
            </a:r>
            <a:r>
              <a:rPr lang="ko-KR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코드에 JAVA 코드를 넣어 동적웹페이지를 </a:t>
            </a:r>
            <a:r>
              <a:rPr lang="ko-KR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327687" y="4139619"/>
            <a:ext cx="3437159" cy="120032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**JQuery</a:t>
            </a: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ko-KR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ko-KR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DOM 조작과 이벤트 </a:t>
            </a:r>
            <a:r>
              <a:rPr lang="ko-KR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</a:t>
            </a:r>
            <a:r>
              <a:rPr lang="ko-KR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화면을 다루는 자바스크립트 라이브러리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**Ajax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자바스크립트를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 비동기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통신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클라이언트와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서버간에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주고받는 기술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68006" y="1878609"/>
            <a:ext cx="4374916" cy="192360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**Spring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컨테이너로써 자바 객체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(Bean)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담고 직접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MVC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패턴을 쉽게 구현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IoC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객체의 생성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객체간의 관계설정과 사용과 제어를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컨테이너에 넘김으로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관리가 가능해지는 편리성을 가짐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endParaRPr lang="en-US" altLang="ko-KR" sz="14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JAVA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사용할 수 있게 해주는 프레임워크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Mapper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(xml)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입력해 두고 필요 시 불러올 수 있음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**Tiles</a:t>
            </a: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반복적으로 사용되는 화면구성 레이아웃을 통합관리 하는 프레임워크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195087" y="4139619"/>
            <a:ext cx="3759846" cy="98488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**Maven</a:t>
            </a: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JAVA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용 </a:t>
            </a:r>
            <a:r>
              <a:rPr lang="ko-KR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트의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전체적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라이프 사이클을 관리하는 도구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java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 쓰인 각 파일 및 자원을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톰캣과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같은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인식할 수 있는 구조로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라이브러리관리를 편리하게 해줌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설정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00572" y="1749813"/>
            <a:ext cx="595997" cy="3077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00572" y="4002664"/>
            <a:ext cx="1000595" cy="3077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JavaScript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381879" y="1749813"/>
            <a:ext cx="1145891" cy="3077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905452" y="4044006"/>
            <a:ext cx="598241" cy="3077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Build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726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8" y="1953274"/>
            <a:ext cx="1234969" cy="22690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07898" y="1541011"/>
            <a:ext cx="2284600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상세를 화면에 표시할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676707" y="2863087"/>
            <a:ext cx="787094" cy="1381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328" y="3579642"/>
            <a:ext cx="4416826" cy="27114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676" y="1953274"/>
            <a:ext cx="3796042" cy="16768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2939292" y="2159000"/>
            <a:ext cx="3728208" cy="14322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6664383" y="2243793"/>
            <a:ext cx="453991" cy="2447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158592" y="2004961"/>
            <a:ext cx="282617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클릭 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&lt;hidden&gt;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저장된 상품 정보를 가져와 이미지를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77829" y="3800655"/>
            <a:ext cx="3506414" cy="1405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135065" y="3018346"/>
            <a:ext cx="3491160" cy="455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32" idx="1"/>
            <a:endCxn id="44" idx="3"/>
          </p:cNvCxnSpPr>
          <p:nvPr/>
        </p:nvCxnSpPr>
        <p:spPr>
          <a:xfrm flipH="1">
            <a:off x="7312115" y="3870921"/>
            <a:ext cx="265714" cy="2695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383876" y="3924991"/>
            <a:ext cx="292823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세션에 저장된 빠른 메뉴 목록의 이미지 정보를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&lt;hidden&gt;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차례대로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7" name="직선 화살표 연결선 46"/>
          <p:cNvCxnSpPr>
            <a:stCxn id="33" idx="3"/>
            <a:endCxn id="49" idx="1"/>
          </p:cNvCxnSpPr>
          <p:nvPr/>
        </p:nvCxnSpPr>
        <p:spPr>
          <a:xfrm flipV="1">
            <a:off x="6626225" y="3112620"/>
            <a:ext cx="685890" cy="1332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312115" y="2897176"/>
            <a:ext cx="280980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증가한 인덱스에 대한 배열 요소의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번호와 이미지 파일 이름을 가져와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160067" y="4654978"/>
            <a:ext cx="2290763" cy="4609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/>
          <p:cNvCxnSpPr>
            <a:stCxn id="64" idx="1"/>
            <a:endCxn id="67" idx="3"/>
          </p:cNvCxnSpPr>
          <p:nvPr/>
        </p:nvCxnSpPr>
        <p:spPr>
          <a:xfrm flipH="1">
            <a:off x="7853958" y="4885455"/>
            <a:ext cx="306109" cy="24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259641" y="4757053"/>
            <a:ext cx="359431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동일한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&lt;hidden&gt;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연속해서 저장할 시 배열로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4172" y="2698466"/>
            <a:ext cx="1918842" cy="2471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/>
          <p:cNvCxnSpPr>
            <a:stCxn id="76" idx="3"/>
            <a:endCxn id="78" idx="1"/>
          </p:cNvCxnSpPr>
          <p:nvPr/>
        </p:nvCxnSpPr>
        <p:spPr>
          <a:xfrm flipV="1">
            <a:off x="5053014" y="2665182"/>
            <a:ext cx="2007573" cy="1568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060587" y="2534377"/>
            <a:ext cx="268539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배열의 인덱스를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만큼 증가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644855"/>
            <a:ext cx="6210300" cy="47303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2563" r="7229" b="2321"/>
          <a:stretch/>
        </p:blipFill>
        <p:spPr>
          <a:xfrm>
            <a:off x="10696908" y="1644855"/>
            <a:ext cx="739776" cy="21336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" t="1218" r="7326" b="1765"/>
          <a:stretch/>
        </p:blipFill>
        <p:spPr>
          <a:xfrm>
            <a:off x="8926561" y="2190161"/>
            <a:ext cx="740570" cy="15882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" t="1114" r="6204" b="1375"/>
          <a:stretch/>
        </p:blipFill>
        <p:spPr>
          <a:xfrm>
            <a:off x="9808957" y="1644855"/>
            <a:ext cx="746125" cy="21336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018014" y="1829239"/>
            <a:ext cx="242085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요청 시 빠른 메뉴 실행결과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857973" y="2563467"/>
            <a:ext cx="645031" cy="11766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0747455" y="2563467"/>
            <a:ext cx="645031" cy="11766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974330" y="3097578"/>
            <a:ext cx="645031" cy="6425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196138" y="1685925"/>
            <a:ext cx="664368" cy="18859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>
            <a:off x="8108950" y="2419350"/>
            <a:ext cx="558800" cy="508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805666" y="1514050"/>
            <a:ext cx="417774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클릭 시 상세 페이지가 표시됨과 동시에 빠른 메뉴에 상품 추가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326904" y="3707498"/>
            <a:ext cx="18385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0747455" y="3707498"/>
            <a:ext cx="18385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95133" y="4330506"/>
            <a:ext cx="2247901" cy="600164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이전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추가된 상품 이미지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클릭 시 상세 페이지로 이동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화살표 연결선 49"/>
          <p:cNvCxnSpPr>
            <a:endCxn id="46" idx="0"/>
          </p:cNvCxnSpPr>
          <p:nvPr/>
        </p:nvCxnSpPr>
        <p:spPr>
          <a:xfrm flipH="1">
            <a:off x="10319084" y="3721894"/>
            <a:ext cx="94122" cy="60861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46" idx="0"/>
          </p:cNvCxnSpPr>
          <p:nvPr/>
        </p:nvCxnSpPr>
        <p:spPr>
          <a:xfrm flipH="1">
            <a:off x="10319084" y="3707498"/>
            <a:ext cx="528820" cy="62300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오른쪽 화살표 61"/>
          <p:cNvSpPr/>
          <p:nvPr/>
        </p:nvSpPr>
        <p:spPr>
          <a:xfrm flipH="1">
            <a:off x="8293791" y="4376588"/>
            <a:ext cx="558800" cy="5080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61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048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검색 자동 완성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5559" y="1541011"/>
            <a:ext cx="2970686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위해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-lib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추가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85" y="1961586"/>
            <a:ext cx="2628900" cy="10191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111" y="3225120"/>
            <a:ext cx="5534025" cy="29051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4" name="직사각형 33"/>
          <p:cNvSpPr/>
          <p:nvPr/>
        </p:nvSpPr>
        <p:spPr>
          <a:xfrm>
            <a:off x="6115138" y="3676625"/>
            <a:ext cx="4940790" cy="7291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4" idx="1"/>
            <a:endCxn id="36" idx="3"/>
          </p:cNvCxnSpPr>
          <p:nvPr/>
        </p:nvCxnSpPr>
        <p:spPr>
          <a:xfrm flipH="1">
            <a:off x="5792404" y="4041185"/>
            <a:ext cx="322734" cy="13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679172" y="3911703"/>
            <a:ext cx="411323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입력한 단어를 가져와 그 단어가 포함된 상품 제목을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547986" y="2814482"/>
            <a:ext cx="2988319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검색을 위해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문에서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like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연산자 이용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7329398" y="4243611"/>
            <a:ext cx="318311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849132" y="5251436"/>
            <a:ext cx="2762853" cy="5674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1"/>
            <a:endCxn id="45" idx="3"/>
          </p:cNvCxnSpPr>
          <p:nvPr/>
        </p:nvCxnSpPr>
        <p:spPr>
          <a:xfrm flipH="1" flipV="1">
            <a:off x="5401703" y="5534189"/>
            <a:ext cx="447429" cy="9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39091" y="5403384"/>
            <a:ext cx="436261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입력한 키워드를 가져와 그 키워드가 포함된 상품 제목을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6657825" y="5668792"/>
            <a:ext cx="318311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46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048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검색 자동 완성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983" y="1541011"/>
            <a:ext cx="7620997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브라우저에서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키워드 전송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키워드를 가져와 그 키워드가 포함된 제목 목록을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변환 후 브라우저로 다시 전송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09" y="1986522"/>
            <a:ext cx="7972425" cy="43719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6293008" y="2032438"/>
            <a:ext cx="2917493" cy="11692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3"/>
            <a:endCxn id="20" idx="1"/>
          </p:cNvCxnSpPr>
          <p:nvPr/>
        </p:nvCxnSpPr>
        <p:spPr>
          <a:xfrm flipV="1">
            <a:off x="9210501" y="2089293"/>
            <a:ext cx="360531" cy="16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571032" y="1873849"/>
            <a:ext cx="2091725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브라우저로 전송하는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데이터의 한글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인코딩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지정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87262" y="2161093"/>
            <a:ext cx="935313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5" idx="3"/>
            <a:endCxn id="27" idx="1"/>
          </p:cNvCxnSpPr>
          <p:nvPr/>
        </p:nvCxnSpPr>
        <p:spPr>
          <a:xfrm>
            <a:off x="2822575" y="2240174"/>
            <a:ext cx="1743525" cy="5026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566100" y="2612068"/>
            <a:ext cx="209172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브라우저로 출력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233034" y="2183882"/>
            <a:ext cx="2666242" cy="1187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3"/>
            <a:endCxn id="33" idx="1"/>
          </p:cNvCxnSpPr>
          <p:nvPr/>
        </p:nvCxnSpPr>
        <p:spPr>
          <a:xfrm>
            <a:off x="6899276" y="2243276"/>
            <a:ext cx="306981" cy="2528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206257" y="2365286"/>
            <a:ext cx="159484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검색할 키워드를 가져옴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04382" y="3440311"/>
            <a:ext cx="4229693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3"/>
            <a:endCxn id="47" idx="1"/>
          </p:cNvCxnSpPr>
          <p:nvPr/>
        </p:nvCxnSpPr>
        <p:spPr>
          <a:xfrm flipV="1">
            <a:off x="5934075" y="3519391"/>
            <a:ext cx="329773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63848" y="3388586"/>
            <a:ext cx="249280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가져온 키워드가 포함된 상품 제목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08143" y="4021201"/>
            <a:ext cx="2641608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49" idx="3"/>
            <a:endCxn id="51" idx="1"/>
          </p:cNvCxnSpPr>
          <p:nvPr/>
        </p:nvCxnSpPr>
        <p:spPr>
          <a:xfrm flipV="1">
            <a:off x="4349751" y="4100281"/>
            <a:ext cx="30194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651693" y="3969476"/>
            <a:ext cx="19586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조회한 데이터를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704967" y="4295910"/>
            <a:ext cx="2722727" cy="4507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>
            <a:stCxn id="55" idx="3"/>
            <a:endCxn id="57" idx="1"/>
          </p:cNvCxnSpPr>
          <p:nvPr/>
        </p:nvCxnSpPr>
        <p:spPr>
          <a:xfrm flipV="1">
            <a:off x="4427694" y="4521267"/>
            <a:ext cx="41290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840602" y="4390462"/>
            <a:ext cx="269684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문자열로 변환 후 브라우저로 출력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691681" y="5579809"/>
            <a:ext cx="4242393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>
            <a:stCxn id="63" idx="3"/>
            <a:endCxn id="65" idx="1"/>
          </p:cNvCxnSpPr>
          <p:nvPr/>
        </p:nvCxnSpPr>
        <p:spPr>
          <a:xfrm flipV="1">
            <a:off x="5934074" y="5658889"/>
            <a:ext cx="35893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93008" y="5528084"/>
            <a:ext cx="309864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가져온 단어가 포함된 상품 제목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1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048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검색 자동 완성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" b="1432"/>
          <a:stretch/>
        </p:blipFill>
        <p:spPr>
          <a:xfrm>
            <a:off x="1387792" y="1938597"/>
            <a:ext cx="1552575" cy="27414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1166" y="1541011"/>
            <a:ext cx="840486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키워드 입력 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기능을 이용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키워드가 포함된 목록을 가져옴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suggest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&lt;div&gt;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태그에 차례로 표시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755" y="1938597"/>
            <a:ext cx="3481292" cy="30786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899" y="4829325"/>
            <a:ext cx="6618646" cy="18371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6941218" y="2183487"/>
            <a:ext cx="1230193" cy="144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30" idx="3"/>
            <a:endCxn id="35" idx="1"/>
          </p:cNvCxnSpPr>
          <p:nvPr/>
        </p:nvCxnSpPr>
        <p:spPr>
          <a:xfrm flipV="1">
            <a:off x="8171411" y="2254611"/>
            <a:ext cx="524027" cy="9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695438" y="2039167"/>
            <a:ext cx="243478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제시된 키워드 클릭 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keywordSearch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함수의 실행을 중지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423818" y="3070829"/>
            <a:ext cx="767985" cy="144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7" idx="3"/>
            <a:endCxn id="39" idx="1"/>
          </p:cNvCxnSpPr>
          <p:nvPr/>
        </p:nvCxnSpPr>
        <p:spPr>
          <a:xfrm flipV="1">
            <a:off x="8191803" y="3140443"/>
            <a:ext cx="369168" cy="2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560971" y="3009638"/>
            <a:ext cx="193985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 경우 동기식으로 처리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547768" y="3576637"/>
            <a:ext cx="1013254" cy="11498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45" idx="3"/>
            <a:endCxn id="48" idx="1"/>
          </p:cNvCxnSpPr>
          <p:nvPr/>
        </p:nvCxnSpPr>
        <p:spPr>
          <a:xfrm>
            <a:off x="9561022" y="3634129"/>
            <a:ext cx="331067" cy="88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892089" y="3512192"/>
            <a:ext cx="211368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전송된 데이터를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파싱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652418" y="3723726"/>
            <a:ext cx="1445054" cy="11498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>
            <a:stCxn id="52" idx="3"/>
            <a:endCxn id="54" idx="1"/>
          </p:cNvCxnSpPr>
          <p:nvPr/>
        </p:nvCxnSpPr>
        <p:spPr>
          <a:xfrm>
            <a:off x="9097472" y="3781218"/>
            <a:ext cx="794616" cy="2726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892088" y="3923062"/>
            <a:ext cx="178983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전송된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366328" y="4967144"/>
            <a:ext cx="2164052" cy="144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/>
          <p:cNvCxnSpPr>
            <a:stCxn id="58" idx="3"/>
            <a:endCxn id="60" idx="1"/>
          </p:cNvCxnSpPr>
          <p:nvPr/>
        </p:nvCxnSpPr>
        <p:spPr>
          <a:xfrm flipV="1">
            <a:off x="7530380" y="5039182"/>
            <a:ext cx="25443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784810" y="4908377"/>
            <a:ext cx="170295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개수를 구함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601277" y="5341488"/>
            <a:ext cx="6083589" cy="3837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/>
          <p:cNvCxnSpPr>
            <a:endCxn id="68" idx="2"/>
          </p:cNvCxnSpPr>
          <p:nvPr/>
        </p:nvCxnSpPr>
        <p:spPr>
          <a:xfrm flipV="1">
            <a:off x="9866456" y="5072797"/>
            <a:ext cx="995081" cy="2686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695076" y="4641910"/>
            <a:ext cx="233292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차례대로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&lt;a&gt;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태그를 이용해 키워드 목을 만듦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601277" y="5756685"/>
            <a:ext cx="3200690" cy="35981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78" idx="3"/>
            <a:endCxn id="80" idx="1"/>
          </p:cNvCxnSpPr>
          <p:nvPr/>
        </p:nvCxnSpPr>
        <p:spPr>
          <a:xfrm>
            <a:off x="8801967" y="5936591"/>
            <a:ext cx="489379" cy="1915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291346" y="5912680"/>
            <a:ext cx="202175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&lt;a&gt;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태그로 만든 키워드 목록을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&lt;div&gt;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차례대로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513" y="3431062"/>
            <a:ext cx="3934278" cy="12459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8" name="직사각형 87"/>
          <p:cNvSpPr/>
          <p:nvPr/>
        </p:nvSpPr>
        <p:spPr>
          <a:xfrm>
            <a:off x="1819889" y="2784385"/>
            <a:ext cx="782817" cy="1921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화살표 연결선 88"/>
          <p:cNvCxnSpPr>
            <a:stCxn id="88" idx="3"/>
          </p:cNvCxnSpPr>
          <p:nvPr/>
        </p:nvCxnSpPr>
        <p:spPr>
          <a:xfrm flipV="1">
            <a:off x="2602706" y="2112682"/>
            <a:ext cx="4115049" cy="7677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822888" y="3818751"/>
            <a:ext cx="1081666" cy="18174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/>
          <p:cNvCxnSpPr>
            <a:stCxn id="92" idx="2"/>
            <a:endCxn id="94" idx="0"/>
          </p:cNvCxnSpPr>
          <p:nvPr/>
        </p:nvCxnSpPr>
        <p:spPr>
          <a:xfrm>
            <a:off x="2363721" y="4000500"/>
            <a:ext cx="164062" cy="10793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710385" y="5079878"/>
            <a:ext cx="1634795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검색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단어 검색 결과를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표시하는 기능을 구현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132265" y="3338182"/>
            <a:ext cx="76155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실행 결과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4868961" y="3525662"/>
            <a:ext cx="192783" cy="18174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연결선 107"/>
          <p:cNvCxnSpPr/>
          <p:nvPr/>
        </p:nvCxnSpPr>
        <p:spPr>
          <a:xfrm>
            <a:off x="4216310" y="3800266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294766" y="3925234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5006885" y="4034771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3294766" y="4158596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94766" y="4280040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054385" y="4401483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144431" y="4525308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아래쪽 화살표 119"/>
          <p:cNvSpPr/>
          <p:nvPr/>
        </p:nvSpPr>
        <p:spPr>
          <a:xfrm>
            <a:off x="3782671" y="4873914"/>
            <a:ext cx="372268" cy="850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631807" y="5860226"/>
            <a:ext cx="2738250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들어간 키워드 목록이 표시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76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129" y="1457884"/>
            <a:ext cx="299312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상품을 담고 주문할 수 있는 장바구니 기능 구현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6" name="그림 35"/>
          <p:cNvPicPr/>
          <p:nvPr/>
        </p:nvPicPr>
        <p:blipFill>
          <a:blip r:embed="rId2"/>
          <a:stretch>
            <a:fillRect/>
          </a:stretch>
        </p:blipFill>
        <p:spPr>
          <a:xfrm>
            <a:off x="1373755" y="1939676"/>
            <a:ext cx="5943600" cy="32778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129" y="5437728"/>
            <a:ext cx="4959567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정보를 저장하는 테이블의 구조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상품 번호를 이용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 테이블과 상품 정보 테이블을 동시에 참조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65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129" y="1457884"/>
            <a:ext cx="299312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상품을 담고 주문할 수 있는 장바구니 기능 구현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846" y="1939982"/>
            <a:ext cx="1733550" cy="17145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447" y="1939982"/>
            <a:ext cx="5105400" cy="26003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3428045" y="1962147"/>
            <a:ext cx="5019677" cy="9953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3"/>
            <a:endCxn id="14" idx="1"/>
          </p:cNvCxnSpPr>
          <p:nvPr/>
        </p:nvCxnSpPr>
        <p:spPr>
          <a:xfrm flipV="1">
            <a:off x="8447722" y="2456547"/>
            <a:ext cx="494716" cy="32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942438" y="2241103"/>
            <a:ext cx="280416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테이블에 추가하기 전에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상품 번호가 장바구니에 담겨 있는지 조회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28045" y="3101975"/>
            <a:ext cx="3727135" cy="14129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25" idx="1"/>
          </p:cNvCxnSpPr>
          <p:nvPr/>
        </p:nvCxnSpPr>
        <p:spPr>
          <a:xfrm>
            <a:off x="7155180" y="3808441"/>
            <a:ext cx="45375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08938" y="3677636"/>
            <a:ext cx="280416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상품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390207" y="4790175"/>
            <a:ext cx="4669868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   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CRUD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기능을 수행할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매퍼파일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cart.xml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작성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번호를 이용해 장바구니에 추가하기 전인지 이미 추가된 상품인지 체크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404344" y="5016566"/>
            <a:ext cx="38196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152638" y="4736434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endParaRPr lang="ko-KR" altLang="en-US" sz="1100" b="1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129" y="5447453"/>
            <a:ext cx="5743240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CRUD?</a:t>
            </a: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처리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Read(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읽기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Update(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갱신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Delete(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묶어서 일컫는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인터페이스가 갖추어야 할 기능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정보의 참조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갱신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가리키는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용어로서도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문과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53954" y="5412528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endParaRPr lang="ko-KR" altLang="en-US" sz="1100" b="1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 l="285" t="882" r="357" b="1470"/>
          <a:stretch/>
        </p:blipFill>
        <p:spPr>
          <a:xfrm>
            <a:off x="7608938" y="5345516"/>
            <a:ext cx="4073842" cy="970937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cxnSp>
        <p:nvCxnSpPr>
          <p:cNvPr id="39" name="직선 화살표 연결선 38"/>
          <p:cNvCxnSpPr>
            <a:stCxn id="34" idx="3"/>
            <a:endCxn id="29" idx="1"/>
          </p:cNvCxnSpPr>
          <p:nvPr/>
        </p:nvCxnSpPr>
        <p:spPr>
          <a:xfrm flipV="1">
            <a:off x="7100369" y="5830985"/>
            <a:ext cx="508569" cy="118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3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406"/>
          <a:stretch/>
        </p:blipFill>
        <p:spPr>
          <a:xfrm>
            <a:off x="1354455" y="1470746"/>
            <a:ext cx="2076450" cy="18875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524" y="1470746"/>
            <a:ext cx="5865669" cy="21393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1650246" y="1792510"/>
            <a:ext cx="1426329" cy="1878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3"/>
            <a:endCxn id="5" idx="1"/>
          </p:cNvCxnSpPr>
          <p:nvPr/>
        </p:nvCxnSpPr>
        <p:spPr>
          <a:xfrm>
            <a:off x="3076575" y="1886422"/>
            <a:ext cx="2503949" cy="6539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89243" y="2120245"/>
            <a:ext cx="192500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전송된 상품 번호를 전달 받음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686166" y="1570824"/>
            <a:ext cx="1910589" cy="14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2" idx="2"/>
            <a:endCxn id="26" idx="0"/>
          </p:cNvCxnSpPr>
          <p:nvPr/>
        </p:nvCxnSpPr>
        <p:spPr>
          <a:xfrm>
            <a:off x="8641461" y="1710928"/>
            <a:ext cx="310284" cy="4093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22711" y="2548028"/>
            <a:ext cx="2767489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번호가 장바구니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있는지 조회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770179" y="2615333"/>
            <a:ext cx="3010601" cy="127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3"/>
            <a:endCxn id="40" idx="1"/>
          </p:cNvCxnSpPr>
          <p:nvPr/>
        </p:nvCxnSpPr>
        <p:spPr>
          <a:xfrm>
            <a:off x="8780780" y="2678833"/>
            <a:ext cx="3419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rcRect l="578" r="1440" b="1521"/>
          <a:stretch/>
        </p:blipFill>
        <p:spPr>
          <a:xfrm>
            <a:off x="1354455" y="3927354"/>
            <a:ext cx="3689920" cy="27126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2" name="직사각형 71"/>
          <p:cNvSpPr/>
          <p:nvPr/>
        </p:nvSpPr>
        <p:spPr>
          <a:xfrm>
            <a:off x="1650246" y="2823765"/>
            <a:ext cx="1292979" cy="1878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/>
          <p:cNvCxnSpPr>
            <a:stCxn id="72" idx="2"/>
            <a:endCxn id="56" idx="0"/>
          </p:cNvCxnSpPr>
          <p:nvPr/>
        </p:nvCxnSpPr>
        <p:spPr>
          <a:xfrm>
            <a:off x="2296736" y="3011588"/>
            <a:ext cx="902679" cy="91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007053" y="5830881"/>
            <a:ext cx="1637305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추가하기 전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동일한 상품 개수를 조회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544110" y="5855378"/>
            <a:ext cx="3181566" cy="383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49" idx="3"/>
            <a:endCxn id="48" idx="1"/>
          </p:cNvCxnSpPr>
          <p:nvPr/>
        </p:nvCxnSpPr>
        <p:spPr>
          <a:xfrm flipV="1">
            <a:off x="4725676" y="6046325"/>
            <a:ext cx="281377" cy="5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007053" y="6323107"/>
            <a:ext cx="114694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544110" y="6299337"/>
            <a:ext cx="3181566" cy="3091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화살표 연결선 82"/>
          <p:cNvCxnSpPr>
            <a:stCxn id="82" idx="3"/>
            <a:endCxn id="81" idx="1"/>
          </p:cNvCxnSpPr>
          <p:nvPr/>
        </p:nvCxnSpPr>
        <p:spPr>
          <a:xfrm flipV="1">
            <a:off x="4725676" y="6453912"/>
            <a:ext cx="28137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524" y="3934511"/>
            <a:ext cx="4458414" cy="12268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4" name="직사각형 103"/>
          <p:cNvSpPr/>
          <p:nvPr/>
        </p:nvSpPr>
        <p:spPr>
          <a:xfrm>
            <a:off x="1650247" y="2302097"/>
            <a:ext cx="1176774" cy="1878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104"/>
          <p:cNvCxnSpPr>
            <a:stCxn id="104" idx="3"/>
          </p:cNvCxnSpPr>
          <p:nvPr/>
        </p:nvCxnSpPr>
        <p:spPr>
          <a:xfrm>
            <a:off x="2827021" y="2396009"/>
            <a:ext cx="2753503" cy="15385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346226" y="3981282"/>
            <a:ext cx="1637305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 장바구니에 추가된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상품인지 조회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627886" y="3962399"/>
            <a:ext cx="4341613" cy="4686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/>
          <p:cNvCxnSpPr>
            <a:stCxn id="109" idx="3"/>
            <a:endCxn id="108" idx="1"/>
          </p:cNvCxnSpPr>
          <p:nvPr/>
        </p:nvCxnSpPr>
        <p:spPr>
          <a:xfrm flipV="1">
            <a:off x="9969499" y="4196726"/>
            <a:ext cx="37672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346226" y="4669226"/>
            <a:ext cx="115235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5627886" y="4502283"/>
            <a:ext cx="4341613" cy="59549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화살표 연결선 118"/>
          <p:cNvCxnSpPr>
            <a:stCxn id="118" idx="3"/>
            <a:endCxn id="117" idx="1"/>
          </p:cNvCxnSpPr>
          <p:nvPr/>
        </p:nvCxnSpPr>
        <p:spPr>
          <a:xfrm flipV="1">
            <a:off x="9969499" y="4800031"/>
            <a:ext cx="37672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057823" y="2968843"/>
            <a:ext cx="3525324" cy="76944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상품을 장바구니에 추가하려면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우선 브라우저에서 전송된 상품 번호를 이용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상품이 장바구니 테이블에 이미 추가된 상품인지 확인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없으면 상품 번호를 장바구니 테이블에 추가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589338" y="4614770"/>
            <a:ext cx="3608681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번호로 해당 상품의 개수를 조회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개수가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‘0’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이면 현재 등록된 상품이 없다는 것을 의미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42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1775722"/>
            <a:ext cx="1253490" cy="16738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10" y="3597332"/>
            <a:ext cx="2850381" cy="27136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5" name="직사각형 34"/>
          <p:cNvSpPr/>
          <p:nvPr/>
        </p:nvSpPr>
        <p:spPr>
          <a:xfrm>
            <a:off x="1750254" y="2453504"/>
            <a:ext cx="826259" cy="1623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>
            <a:stCxn id="35" idx="2"/>
            <a:endCxn id="3" idx="0"/>
          </p:cNvCxnSpPr>
          <p:nvPr/>
        </p:nvCxnSpPr>
        <p:spPr>
          <a:xfrm>
            <a:off x="2163384" y="2615828"/>
            <a:ext cx="637217" cy="9815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017406" y="3425834"/>
            <a:ext cx="173556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추가할 상품 번호를 전송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949576" y="4116111"/>
            <a:ext cx="2231899" cy="4308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0"/>
            <a:endCxn id="37" idx="2"/>
          </p:cNvCxnSpPr>
          <p:nvPr/>
        </p:nvCxnSpPr>
        <p:spPr>
          <a:xfrm flipV="1">
            <a:off x="3065526" y="3856721"/>
            <a:ext cx="819665" cy="2593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722693" y="5497464"/>
            <a:ext cx="173556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추가할 상품 번호를 전송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128648" y="4834965"/>
            <a:ext cx="2024252" cy="52601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>
            <a:stCxn id="53" idx="3"/>
            <a:endCxn id="52" idx="0"/>
          </p:cNvCxnSpPr>
          <p:nvPr/>
        </p:nvCxnSpPr>
        <p:spPr>
          <a:xfrm>
            <a:off x="4152900" y="5097972"/>
            <a:ext cx="437578" cy="3994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254" y="6191200"/>
            <a:ext cx="3912350" cy="5275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435226" y="5497464"/>
            <a:ext cx="206362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클릭하면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추가할 상품 번호를 함수로 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977956" y="6215038"/>
            <a:ext cx="3375094" cy="2641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/>
          <p:cNvCxnSpPr>
            <a:stCxn id="60" idx="0"/>
            <a:endCxn id="59" idx="2"/>
          </p:cNvCxnSpPr>
          <p:nvPr/>
        </p:nvCxnSpPr>
        <p:spPr>
          <a:xfrm flipH="1" flipV="1">
            <a:off x="2467038" y="5928351"/>
            <a:ext cx="1198465" cy="2866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8784" y="1391380"/>
            <a:ext cx="706475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페이지에서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 상품 번호를 컨트롤러로 전송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결과값에 따라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알림창을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910" y="2145451"/>
            <a:ext cx="4364788" cy="32634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0009" y="1900293"/>
            <a:ext cx="2905125" cy="19526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6" name="직사각형 75"/>
          <p:cNvSpPr/>
          <p:nvPr/>
        </p:nvSpPr>
        <p:spPr>
          <a:xfrm>
            <a:off x="7025738" y="5143843"/>
            <a:ext cx="881795" cy="2074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/>
          <p:cNvCxnSpPr>
            <a:stCxn id="76" idx="0"/>
            <a:endCxn id="47" idx="2"/>
          </p:cNvCxnSpPr>
          <p:nvPr/>
        </p:nvCxnSpPr>
        <p:spPr>
          <a:xfrm flipV="1">
            <a:off x="7466636" y="3852918"/>
            <a:ext cx="2515936" cy="12909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775480" y="4336289"/>
            <a:ext cx="206164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장바구니에 없다면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9722" y="4820715"/>
            <a:ext cx="2438388" cy="588183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287705" y="5235854"/>
            <a:ext cx="2102821" cy="261610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 추가된 상품일 경우 알림 창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6" name="직선 연결선 65"/>
          <p:cNvCxnSpPr>
            <a:stCxn id="75" idx="3"/>
          </p:cNvCxnSpPr>
          <p:nvPr/>
        </p:nvCxnSpPr>
        <p:spPr>
          <a:xfrm flipV="1">
            <a:off x="9837124" y="4465480"/>
            <a:ext cx="762342" cy="1614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>
            <a:off x="10599466" y="4485840"/>
            <a:ext cx="0" cy="75001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541379" y="2003604"/>
            <a:ext cx="71686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실행화면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5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793" y="1582574"/>
            <a:ext cx="5182829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시 주문을 처리하는 기능을 구현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주문은 로그인 상태일 때만 가능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" name="그림 27"/>
          <p:cNvPicPr/>
          <p:nvPr/>
        </p:nvPicPr>
        <p:blipFill>
          <a:blip r:embed="rId2"/>
          <a:stretch>
            <a:fillRect/>
          </a:stretch>
        </p:blipFill>
        <p:spPr>
          <a:xfrm>
            <a:off x="1360419" y="2050770"/>
            <a:ext cx="6261652" cy="40254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23521" y="2050770"/>
            <a:ext cx="3179075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정보를 저장하는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주문테이블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정보테이블과 상품정보 테이블을 동시에 참조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1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61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웹 서버 동작 기술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758823" y="4508896"/>
            <a:ext cx="4834978" cy="98488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**WAS</a:t>
            </a: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 조회나 다양한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로직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처리를 요구하는 동적인 컨텐츠를 제공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JSP, Servlet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환경 제공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WAS를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통해 요청에 맞는 데이터를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DB에서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가져와서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비즈니스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로직에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맞게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그때 그때 결과를 만들어서 제공함으로써 자원을 효율적으로 사용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91767" y="4508896"/>
            <a:ext cx="5243743" cy="183127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**Web Server</a:t>
            </a: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HTTP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프로토콜을 기반으로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하여 클라이언트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(웹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브라우저)의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요청을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하는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요청에 따라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두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가지 기능 중 적절하게 선택하여 수행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 –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정적 페이지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정적인 컨텐츠 제공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WAS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거치지 않고 바로 자원을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 –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동적 페이지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en-US" altLang="ko-KR" sz="800" b="1" i="1" strike="sngStrike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800" b="1" i="1" strike="sngStrike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동적 컨텐츠를 직접 제공하지는 못함</a:t>
            </a:r>
            <a:endParaRPr lang="en-US" altLang="ko-KR" sz="1100" b="1" i="1" strike="sngStrike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동적인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컨텐츠 제공을 위한 요청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클라이언트의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요청(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)을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WAS에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보내고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WAS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처리한 결과를 클라이언트에게 전달(응답,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Response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53189" y="2295911"/>
            <a:ext cx="1332832" cy="1421688"/>
            <a:chOff x="1095013" y="3081546"/>
            <a:chExt cx="1332832" cy="14216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013" y="3081546"/>
              <a:ext cx="1332832" cy="142168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1498170" y="3614943"/>
              <a:ext cx="559769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Client</a:t>
              </a:r>
              <a:endPara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997526" y="2237722"/>
            <a:ext cx="4710296" cy="1489126"/>
          </a:xfrm>
          <a:prstGeom prst="rect">
            <a:avLst/>
          </a:prstGeom>
          <a:noFill/>
          <a:ln w="2857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951908" y="1853499"/>
            <a:ext cx="1826898" cy="20615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>
            <a:stCxn id="21" idx="2"/>
            <a:endCxn id="47" idx="0"/>
          </p:cNvCxnSpPr>
          <p:nvPr/>
        </p:nvCxnSpPr>
        <p:spPr>
          <a:xfrm flipH="1">
            <a:off x="3613639" y="3583413"/>
            <a:ext cx="784757" cy="925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18" idx="2"/>
            <a:endCxn id="37" idx="0"/>
          </p:cNvCxnSpPr>
          <p:nvPr/>
        </p:nvCxnSpPr>
        <p:spPr>
          <a:xfrm>
            <a:off x="7870843" y="3717599"/>
            <a:ext cx="1305469" cy="791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7251545" y="2037782"/>
            <a:ext cx="1238596" cy="1679817"/>
            <a:chOff x="3697552" y="3957653"/>
            <a:chExt cx="1238596" cy="167981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3" r="28335"/>
            <a:stretch/>
          </p:blipFill>
          <p:spPr>
            <a:xfrm>
              <a:off x="3697552" y="4113470"/>
              <a:ext cx="1238596" cy="1524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4076185" y="3957653"/>
              <a:ext cx="510075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WAS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17741" y="2615979"/>
            <a:ext cx="2161310" cy="967434"/>
            <a:chOff x="6591993" y="5508181"/>
            <a:chExt cx="2161310" cy="967434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3" t="6916" r="11730" b="7558"/>
            <a:stretch/>
          </p:blipFill>
          <p:spPr>
            <a:xfrm>
              <a:off x="6591993" y="5660966"/>
              <a:ext cx="2161310" cy="81464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7239562" y="5508181"/>
              <a:ext cx="934871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Web Server</a:t>
              </a:r>
              <a:endPara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46" name="직선 화살표 연결선 45"/>
          <p:cNvCxnSpPr/>
          <p:nvPr/>
        </p:nvCxnSpPr>
        <p:spPr>
          <a:xfrm>
            <a:off x="2295416" y="3090918"/>
            <a:ext cx="70978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5982143" y="3090918"/>
            <a:ext cx="70978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8837536" y="3081428"/>
            <a:ext cx="70978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297959" y="2748381"/>
            <a:ext cx="707245" cy="2616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245379" y="3162144"/>
            <a:ext cx="800219" cy="2616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Response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910417" y="2097954"/>
            <a:ext cx="814647" cy="307777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Apache</a:t>
            </a:r>
            <a:endParaRPr lang="en-US" altLang="ko-KR" sz="1100" b="1" dirty="0" smtClean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458033" y="1675667"/>
            <a:ext cx="788870" cy="30777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Tomcat</a:t>
            </a:r>
            <a:endParaRPr lang="en-US" altLang="ko-KR" sz="11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2"/>
          <a:stretch/>
        </p:blipFill>
        <p:spPr>
          <a:xfrm>
            <a:off x="9848243" y="2237722"/>
            <a:ext cx="1348818" cy="15839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34163" y="2589730"/>
            <a:ext cx="934871" cy="43088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Connection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774534" y="3444073"/>
            <a:ext cx="1784463" cy="938719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  <a:r>
              <a:rPr lang="ko-KR" altLang="en-US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로부터 </a:t>
            </a:r>
            <a:r>
              <a:rPr lang="ko-KR" altLang="en-US" sz="1100" b="1" dirty="0" err="1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요청받아</a:t>
            </a:r>
            <a:endParaRPr lang="en-US" altLang="ko-KR" sz="1100" b="1" dirty="0" smtClean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전송</a:t>
            </a:r>
            <a:endParaRPr lang="en-US" altLang="ko-KR" sz="1100" b="1" dirty="0" smtClean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</a:p>
          <a:p>
            <a:pPr algn="ctr"/>
            <a:r>
              <a:rPr lang="ko-KR" altLang="en-US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값 받아 </a:t>
            </a:r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  <a:r>
              <a:rPr lang="ko-KR" altLang="en-US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전송</a:t>
            </a:r>
            <a:endParaRPr lang="en-US" altLang="ko-KR" sz="1100" b="1" dirty="0" smtClean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정적 </a:t>
            </a:r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967238" y="3607504"/>
            <a:ext cx="183255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JSP, Servlet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환경 제공</a:t>
            </a:r>
            <a:endParaRPr lang="en-US" altLang="ko-KR" sz="11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동적 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91767" y="1506390"/>
            <a:ext cx="1261884" cy="33855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동작 과정</a:t>
            </a:r>
            <a:endParaRPr lang="en-US" altLang="ko-KR" sz="12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8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3143" y="1582574"/>
            <a:ext cx="594585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페이지에서 장바구니에 넣지 않고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클릭해 상품을 주문하는 기능 구현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496" t="1948" r="2351" b="1948"/>
          <a:stretch/>
        </p:blipFill>
        <p:spPr>
          <a:xfrm>
            <a:off x="1358082" y="2053025"/>
            <a:ext cx="1547812" cy="15378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082" y="5467205"/>
            <a:ext cx="1752600" cy="10477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3143" y="4996754"/>
            <a:ext cx="331212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주문상품 일련번호를 나타내는 오라클 시퀀스를 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354791" y="6084068"/>
            <a:ext cx="4004346" cy="430887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마이바티스에서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제공하는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selectKey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태그를 이용하면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주문상품일련번호를 가져오는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문을 따로 실행하지 않아도 됨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3572"/>
          <a:stretch/>
        </p:blipFill>
        <p:spPr>
          <a:xfrm>
            <a:off x="3354791" y="5467205"/>
            <a:ext cx="4867275" cy="450056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545" b="7946"/>
          <a:stretch/>
        </p:blipFill>
        <p:spPr>
          <a:xfrm>
            <a:off x="3177192" y="2050946"/>
            <a:ext cx="4404014" cy="140748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7250" y="3794240"/>
            <a:ext cx="4403955" cy="10360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274599" y="3450583"/>
            <a:ext cx="45719" cy="324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r="21666" b="53216"/>
          <a:stretch/>
        </p:blipFill>
        <p:spPr>
          <a:xfrm>
            <a:off x="7852504" y="2050946"/>
            <a:ext cx="3310410" cy="16244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9484850" y="3678179"/>
            <a:ext cx="45719" cy="324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2504" y="4024502"/>
            <a:ext cx="3310410" cy="8001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/>
          <a:srcRect t="3835" b="4130"/>
          <a:stretch/>
        </p:blipFill>
        <p:spPr>
          <a:xfrm>
            <a:off x="10167503" y="3020922"/>
            <a:ext cx="1435102" cy="7733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10560707" y="3011397"/>
            <a:ext cx="873505" cy="1159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52558" y="3056870"/>
            <a:ext cx="212768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&lt;select&gt;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태그를 이용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가져온 주문상품일련번호를 사용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stCxn id="20" idx="1"/>
            <a:endCxn id="15" idx="3"/>
          </p:cNvCxnSpPr>
          <p:nvPr/>
        </p:nvCxnSpPr>
        <p:spPr>
          <a:xfrm flipH="1">
            <a:off x="9780242" y="3069386"/>
            <a:ext cx="780465" cy="2029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461376" y="4340225"/>
            <a:ext cx="2622550" cy="1659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17456" y="4742049"/>
            <a:ext cx="131039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주문번호를 가져옴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>
            <a:stCxn id="26" idx="2"/>
            <a:endCxn id="27" idx="0"/>
          </p:cNvCxnSpPr>
          <p:nvPr/>
        </p:nvCxnSpPr>
        <p:spPr>
          <a:xfrm>
            <a:off x="9772651" y="4506197"/>
            <a:ext cx="0" cy="2358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3143" y="3840210"/>
            <a:ext cx="3227165" cy="76944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주문테이블에 주문 정보를 추가하기 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selectKey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태그를 이용해 주문일련번호를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insert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사용해 주문상품일련번호를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주문테이블에 추가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21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1564819"/>
            <a:ext cx="2553904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타일즈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기능으로 상품 주문 페이지 구현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551"/>
          <a:stretch/>
        </p:blipFill>
        <p:spPr>
          <a:xfrm>
            <a:off x="1361579" y="2015924"/>
            <a:ext cx="1895475" cy="17334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788"/>
          <a:stretch/>
        </p:blipFill>
        <p:spPr>
          <a:xfrm>
            <a:off x="3499004" y="2015924"/>
            <a:ext cx="5334278" cy="31342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87769" y="2308750"/>
            <a:ext cx="283493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페이지나 장바구니에서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 개의 상품을 주문할 경우 주문 페이지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27450" y="2254250"/>
            <a:ext cx="4991349" cy="5397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28" idx="3"/>
            <a:endCxn id="25" idx="1"/>
          </p:cNvCxnSpPr>
          <p:nvPr/>
        </p:nvCxnSpPr>
        <p:spPr>
          <a:xfrm>
            <a:off x="8718799" y="2524125"/>
            <a:ext cx="368970" cy="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87769" y="2955012"/>
            <a:ext cx="193829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담긴 모든 상품을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주문할 경우 주문 페이지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727450" y="2900512"/>
            <a:ext cx="4991349" cy="5397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3"/>
            <a:endCxn id="40" idx="1"/>
          </p:cNvCxnSpPr>
          <p:nvPr/>
        </p:nvCxnSpPr>
        <p:spPr>
          <a:xfrm>
            <a:off x="8718799" y="3170387"/>
            <a:ext cx="368970" cy="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87769" y="3684468"/>
            <a:ext cx="1015019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주문결과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727450" y="3545398"/>
            <a:ext cx="4803991" cy="5397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45" idx="3"/>
            <a:endCxn id="44" idx="1"/>
          </p:cNvCxnSpPr>
          <p:nvPr/>
        </p:nvCxnSpPr>
        <p:spPr>
          <a:xfrm>
            <a:off x="8531441" y="3815273"/>
            <a:ext cx="55632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8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1564819"/>
            <a:ext cx="238078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기능을 구현할 자바 클래스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1" b="1828"/>
          <a:stretch/>
        </p:blipFill>
        <p:spPr>
          <a:xfrm>
            <a:off x="1360449" y="2017513"/>
            <a:ext cx="1839309" cy="16068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3815433"/>
            <a:ext cx="2679537" cy="76944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주문은 로그인 상태에서만 가능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비로그인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상태라면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창으로 이동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과정을 거치면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주문페이지로 이동하도록 설정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4775958"/>
            <a:ext cx="5495415" cy="1677382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주문을 처리하는 과정</a:t>
            </a:r>
            <a:endParaRPr lang="en-US" altLang="ko-KR" sz="14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브라우저로 전송된 주문 상품 정보를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ArrayList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저장해 세션에 바인딩한 후 주문 페이지로 이동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 주문 페이지에서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수령자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정보와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입력 받음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시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컨트롤러에서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미리 세션에 저장된 주문 상품 목록을 가져와 전송된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수령자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정보와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합침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 주문 정보를 합친 최종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ArrayList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전당하여 주문 처리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134" y="2014730"/>
            <a:ext cx="5120208" cy="25701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852" y="4511315"/>
            <a:ext cx="3652665" cy="13743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484340" y="3322017"/>
            <a:ext cx="2976910" cy="4086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0"/>
            <a:endCxn id="34" idx="1"/>
          </p:cNvCxnSpPr>
          <p:nvPr/>
        </p:nvCxnSpPr>
        <p:spPr>
          <a:xfrm flipV="1">
            <a:off x="5972795" y="2655551"/>
            <a:ext cx="1329289" cy="666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708364" y="3819543"/>
            <a:ext cx="2976910" cy="3143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6" idx="3"/>
            <a:endCxn id="39" idx="2"/>
          </p:cNvCxnSpPr>
          <p:nvPr/>
        </p:nvCxnSpPr>
        <p:spPr>
          <a:xfrm flipV="1">
            <a:off x="7685274" y="3225123"/>
            <a:ext cx="1552597" cy="7515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884576" y="4223057"/>
            <a:ext cx="862101" cy="1298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30" idx="3"/>
            <a:endCxn id="43" idx="1"/>
          </p:cNvCxnSpPr>
          <p:nvPr/>
        </p:nvCxnSpPr>
        <p:spPr>
          <a:xfrm flipV="1">
            <a:off x="5746677" y="4278955"/>
            <a:ext cx="2116211" cy="90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302084" y="2440107"/>
            <a:ext cx="335220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비로그인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상태라면 먼저 로그인 후 주문을 처리하도록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정보와 주문 페이지 요청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세션에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302084" y="2963513"/>
            <a:ext cx="387157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후 세션에서 주문 정보를 가져와 바로 주문 창으로 이동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862888" y="4148150"/>
            <a:ext cx="207460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상태라면 바로 주문 처리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626394" y="2293144"/>
            <a:ext cx="1278731" cy="1643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47" idx="3"/>
            <a:endCxn id="3" idx="1"/>
          </p:cNvCxnSpPr>
          <p:nvPr/>
        </p:nvCxnSpPr>
        <p:spPr>
          <a:xfrm>
            <a:off x="2905125" y="2375297"/>
            <a:ext cx="1374009" cy="9245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378284" y="4882369"/>
            <a:ext cx="2187991" cy="897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49" idx="3"/>
            <a:endCxn id="51" idx="1"/>
          </p:cNvCxnSpPr>
          <p:nvPr/>
        </p:nvCxnSpPr>
        <p:spPr>
          <a:xfrm flipV="1">
            <a:off x="9566275" y="4712018"/>
            <a:ext cx="241672" cy="2152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807947" y="4581213"/>
            <a:ext cx="223651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정보를 저장할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ArrayList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373516" y="5001430"/>
            <a:ext cx="1335510" cy="897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>
            <a:stCxn id="54" idx="2"/>
            <a:endCxn id="56" idx="1"/>
          </p:cNvCxnSpPr>
          <p:nvPr/>
        </p:nvCxnSpPr>
        <p:spPr>
          <a:xfrm>
            <a:off x="8041271" y="5091149"/>
            <a:ext cx="795257" cy="1372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836528" y="5097580"/>
            <a:ext cx="3207929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브라우저에서 전달한 주문 정보를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ArrayList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373516" y="5427154"/>
            <a:ext cx="2563979" cy="21692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/>
          <p:cNvCxnSpPr>
            <a:stCxn id="62" idx="2"/>
            <a:endCxn id="64" idx="0"/>
          </p:cNvCxnSpPr>
          <p:nvPr/>
        </p:nvCxnSpPr>
        <p:spPr>
          <a:xfrm>
            <a:off x="8655506" y="5644081"/>
            <a:ext cx="743836" cy="4467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483593" y="6090858"/>
            <a:ext cx="383149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정보와 주문자 정보를 세션에 바인딩 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주문창으로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89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1564819"/>
            <a:ext cx="238078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기능을 구현할 자바 클래스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1" b="1828"/>
          <a:stretch/>
        </p:blipFill>
        <p:spPr>
          <a:xfrm>
            <a:off x="1360449" y="2017513"/>
            <a:ext cx="1839309" cy="16068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7" name="직사각형 46"/>
          <p:cNvSpPr/>
          <p:nvPr/>
        </p:nvSpPr>
        <p:spPr>
          <a:xfrm>
            <a:off x="1626394" y="2293144"/>
            <a:ext cx="1278731" cy="1643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47" idx="3"/>
            <a:endCxn id="6" idx="1"/>
          </p:cNvCxnSpPr>
          <p:nvPr/>
        </p:nvCxnSpPr>
        <p:spPr>
          <a:xfrm>
            <a:off x="2905125" y="2375297"/>
            <a:ext cx="560578" cy="65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703" y="2017513"/>
            <a:ext cx="6481182" cy="7286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703" y="2937200"/>
            <a:ext cx="4413981" cy="31177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b="12500"/>
          <a:stretch/>
        </p:blipFill>
        <p:spPr>
          <a:xfrm>
            <a:off x="3465703" y="6246029"/>
            <a:ext cx="2329837" cy="1630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138" y="5682171"/>
            <a:ext cx="2609417" cy="3727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374104" y="1909367"/>
            <a:ext cx="183197" cy="30438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lIns="28800" tIns="28800" rIns="28800" bIns="28800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96308" y="6175381"/>
            <a:ext cx="183197" cy="30438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lIns="28800" tIns="28800" rIns="28800" bIns="28800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18792" y="5716366"/>
            <a:ext cx="183197" cy="30438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lIns="28800" tIns="28800" rIns="28800" bIns="28800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74104" y="4058729"/>
            <a:ext cx="183197" cy="30438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lIns="28800" tIns="28800" rIns="28800" bIns="28800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639101" y="2161037"/>
            <a:ext cx="2738137" cy="1643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>
            <a:stCxn id="44" idx="3"/>
            <a:endCxn id="46" idx="2"/>
          </p:cNvCxnSpPr>
          <p:nvPr/>
        </p:nvCxnSpPr>
        <p:spPr>
          <a:xfrm flipV="1">
            <a:off x="8377238" y="1694503"/>
            <a:ext cx="332770" cy="5486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473131" y="1263616"/>
            <a:ext cx="247375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주문창에서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입력한 상품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수령자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바로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3" name="직선 화살표 연결선 52"/>
          <p:cNvCxnSpPr>
            <a:stCxn id="52" idx="3"/>
            <a:endCxn id="57" idx="1"/>
          </p:cNvCxnSpPr>
          <p:nvPr/>
        </p:nvCxnSpPr>
        <p:spPr>
          <a:xfrm>
            <a:off x="5853114" y="3017030"/>
            <a:ext cx="233657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189693" y="2801586"/>
            <a:ext cx="247375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주문창에서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입력한 상품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수령자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 주문 상품 목록과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합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침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475434" y="2947959"/>
            <a:ext cx="2377680" cy="13814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stCxn id="60" idx="3"/>
            <a:endCxn id="59" idx="1"/>
          </p:cNvCxnSpPr>
          <p:nvPr/>
        </p:nvCxnSpPr>
        <p:spPr>
          <a:xfrm>
            <a:off x="7833360" y="4549187"/>
            <a:ext cx="426864" cy="58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260224" y="4339556"/>
            <a:ext cx="240322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orderVO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수령자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설정 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다시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myOrderList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716984" y="3200494"/>
            <a:ext cx="4116376" cy="26973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509702" y="6270389"/>
            <a:ext cx="2259274" cy="1180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/>
          <p:cNvCxnSpPr>
            <a:stCxn id="66" idx="3"/>
            <a:endCxn id="68" idx="1"/>
          </p:cNvCxnSpPr>
          <p:nvPr/>
        </p:nvCxnSpPr>
        <p:spPr>
          <a:xfrm>
            <a:off x="5768976" y="6329393"/>
            <a:ext cx="292632" cy="1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061608" y="6199765"/>
            <a:ext cx="189186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정보를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338765" y="5714525"/>
            <a:ext cx="2532436" cy="28183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화살표 연결선 75"/>
          <p:cNvCxnSpPr>
            <a:stCxn id="75" idx="0"/>
            <a:endCxn id="77" idx="2"/>
          </p:cNvCxnSpPr>
          <p:nvPr/>
        </p:nvCxnSpPr>
        <p:spPr>
          <a:xfrm flipH="1" flipV="1">
            <a:off x="9604224" y="5411257"/>
            <a:ext cx="759" cy="3032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500396" y="4980370"/>
            <a:ext cx="2207656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완료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결과창에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주문자 정보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상품 목록을 표시하도록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48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1564819"/>
            <a:ext cx="238078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기능을 구현할 자바 클래스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1" b="1828"/>
          <a:stretch/>
        </p:blipFill>
        <p:spPr>
          <a:xfrm>
            <a:off x="1360449" y="2017513"/>
            <a:ext cx="1839309" cy="16068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7" name="직사각형 46"/>
          <p:cNvSpPr/>
          <p:nvPr/>
        </p:nvSpPr>
        <p:spPr>
          <a:xfrm>
            <a:off x="1626395" y="3165977"/>
            <a:ext cx="1167606" cy="1643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23" y="4101245"/>
            <a:ext cx="4267198" cy="24840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5" name="직선 화살표 연결선 34"/>
          <p:cNvCxnSpPr>
            <a:stCxn id="47" idx="2"/>
            <a:endCxn id="5" idx="0"/>
          </p:cNvCxnSpPr>
          <p:nvPr/>
        </p:nvCxnSpPr>
        <p:spPr>
          <a:xfrm>
            <a:off x="2210198" y="3330282"/>
            <a:ext cx="1267224" cy="7709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771344" y="5632450"/>
            <a:ext cx="2051356" cy="12880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250221" y="5658027"/>
            <a:ext cx="207460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상품 목록을 테이블에 추가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3" name="직선 화살표 연결선 42"/>
          <p:cNvCxnSpPr>
            <a:stCxn id="38" idx="3"/>
            <a:endCxn id="39" idx="1"/>
          </p:cNvCxnSpPr>
          <p:nvPr/>
        </p:nvCxnSpPr>
        <p:spPr>
          <a:xfrm>
            <a:off x="3822700" y="5696851"/>
            <a:ext cx="427521" cy="919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771343" y="5859487"/>
            <a:ext cx="2322025" cy="12880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126691" y="6011867"/>
            <a:ext cx="203453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장바구니에서 주문한 경우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상품을 장바구니에서 삭제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1" name="직선 화살표 연결선 50"/>
          <p:cNvCxnSpPr>
            <a:stCxn id="49" idx="3"/>
            <a:endCxn id="50" idx="1"/>
          </p:cNvCxnSpPr>
          <p:nvPr/>
        </p:nvCxnSpPr>
        <p:spPr>
          <a:xfrm>
            <a:off x="4093368" y="5923888"/>
            <a:ext cx="1033323" cy="303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626395" y="2726439"/>
            <a:ext cx="1059655" cy="1643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/>
          <p:cNvCxnSpPr>
            <a:stCxn id="56" idx="3"/>
            <a:endCxn id="62" idx="1"/>
          </p:cNvCxnSpPr>
          <p:nvPr/>
        </p:nvCxnSpPr>
        <p:spPr>
          <a:xfrm flipV="1">
            <a:off x="2686050" y="2560418"/>
            <a:ext cx="2732857" cy="2481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07" y="2003658"/>
            <a:ext cx="4547526" cy="11135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3" name="직사각형 62"/>
          <p:cNvSpPr/>
          <p:nvPr/>
        </p:nvSpPr>
        <p:spPr>
          <a:xfrm>
            <a:off x="5644212" y="2120900"/>
            <a:ext cx="1751690" cy="1465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>
            <a:stCxn id="63" idx="3"/>
            <a:endCxn id="72" idx="2"/>
          </p:cNvCxnSpPr>
          <p:nvPr/>
        </p:nvCxnSpPr>
        <p:spPr>
          <a:xfrm flipV="1">
            <a:off x="7395902" y="1835122"/>
            <a:ext cx="890520" cy="3590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5644211" y="2353562"/>
            <a:ext cx="3437615" cy="6185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>
            <a:stCxn id="69" idx="3"/>
            <a:endCxn id="73" idx="1"/>
          </p:cNvCxnSpPr>
          <p:nvPr/>
        </p:nvCxnSpPr>
        <p:spPr>
          <a:xfrm>
            <a:off x="9081826" y="2662843"/>
            <a:ext cx="366370" cy="4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51762" y="1573512"/>
            <a:ext cx="266932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orderVO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설정할 주문 번호를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448196" y="2447856"/>
            <a:ext cx="2323072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목록에서 차례대로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orderVO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가져와 주문 번호를 설정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508" y="3058224"/>
            <a:ext cx="4812278" cy="12458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직사각형 77"/>
          <p:cNvSpPr/>
          <p:nvPr/>
        </p:nvSpPr>
        <p:spPr>
          <a:xfrm>
            <a:off x="5800471" y="3082166"/>
            <a:ext cx="4765929" cy="69419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78" idx="3"/>
            <a:endCxn id="80" idx="0"/>
          </p:cNvCxnSpPr>
          <p:nvPr/>
        </p:nvCxnSpPr>
        <p:spPr>
          <a:xfrm>
            <a:off x="10566400" y="3429265"/>
            <a:ext cx="238403" cy="580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787537" y="4009897"/>
            <a:ext cx="203453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장바구니에서 주문한 경우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상품을 장바구니에서 삭제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800471" y="3875164"/>
            <a:ext cx="3412109" cy="3938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직선 화살표 연결선 84"/>
          <p:cNvCxnSpPr>
            <a:stCxn id="84" idx="2"/>
            <a:endCxn id="86" idx="0"/>
          </p:cNvCxnSpPr>
          <p:nvPr/>
        </p:nvCxnSpPr>
        <p:spPr>
          <a:xfrm flipH="1">
            <a:off x="7505578" y="4268977"/>
            <a:ext cx="948" cy="3405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335225" y="4609481"/>
            <a:ext cx="234070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저장할 주문 번호를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9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" b="1204"/>
          <a:stretch/>
        </p:blipFill>
        <p:spPr>
          <a:xfrm>
            <a:off x="1350030" y="1538990"/>
            <a:ext cx="1411616" cy="20210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135" y="1534655"/>
            <a:ext cx="4238225" cy="46193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30" y="5742247"/>
            <a:ext cx="3773252" cy="1600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50" y="2387295"/>
            <a:ext cx="3018592" cy="14102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50" y="3964124"/>
            <a:ext cx="4421170" cy="12882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3113335" y="1661252"/>
            <a:ext cx="2633098" cy="2294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1" idx="3"/>
            <a:endCxn id="72" idx="1"/>
          </p:cNvCxnSpPr>
          <p:nvPr/>
        </p:nvCxnSpPr>
        <p:spPr>
          <a:xfrm flipV="1">
            <a:off x="5746433" y="1567825"/>
            <a:ext cx="347691" cy="2081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094124" y="1437020"/>
            <a:ext cx="283763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&lt;hidden&gt;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태그의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로그인 상태를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36195" y="1996006"/>
            <a:ext cx="2091125" cy="3709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3"/>
            <a:endCxn id="20" idx="1"/>
          </p:cNvCxnSpPr>
          <p:nvPr/>
        </p:nvCxnSpPr>
        <p:spPr>
          <a:xfrm flipV="1">
            <a:off x="5227320" y="2178979"/>
            <a:ext cx="282119" cy="2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509439" y="2048174"/>
            <a:ext cx="119616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상태 확인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204264" y="2462919"/>
            <a:ext cx="2334331" cy="13513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/>
          <p:cNvCxnSpPr>
            <a:stCxn id="56" idx="3"/>
            <a:endCxn id="27" idx="2"/>
          </p:cNvCxnSpPr>
          <p:nvPr/>
        </p:nvCxnSpPr>
        <p:spPr>
          <a:xfrm flipV="1">
            <a:off x="6538595" y="2114558"/>
            <a:ext cx="1179671" cy="4159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00574" y="1852948"/>
            <a:ext cx="163538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개수를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36195" y="2694009"/>
            <a:ext cx="2334331" cy="10953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136194" y="2833789"/>
            <a:ext cx="3021401" cy="5475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>
            <a:off x="5470526" y="2748779"/>
            <a:ext cx="821873" cy="7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92399" y="2650680"/>
            <a:ext cx="98597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&lt;input&gt;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동적 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H="1">
            <a:off x="2514306" y="3381375"/>
            <a:ext cx="621889" cy="5308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0708" y="3808125"/>
            <a:ext cx="161991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상품 정보를 전송할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&lt;input&gt;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 동적 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136194" y="3479010"/>
            <a:ext cx="2525465" cy="12891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69203" y="4370660"/>
            <a:ext cx="154510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&lt;input&gt;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태그에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name/value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값 설정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화살표 연결선 49"/>
          <p:cNvCxnSpPr>
            <a:stCxn id="49" idx="1"/>
            <a:endCxn id="51" idx="3"/>
          </p:cNvCxnSpPr>
          <p:nvPr/>
        </p:nvCxnSpPr>
        <p:spPr>
          <a:xfrm flipH="1">
            <a:off x="2514306" y="4123608"/>
            <a:ext cx="621888" cy="4624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1699442" y="2327284"/>
            <a:ext cx="831828" cy="1587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136195" y="4864819"/>
            <a:ext cx="2231144" cy="5990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90945" y="4947858"/>
            <a:ext cx="247070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동적으로 생성한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&lt;input&gt;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태그에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설정 후 다시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&lt;form&gt;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태그에 추가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7" name="직선 화살표 연결선 66"/>
          <p:cNvCxnSpPr>
            <a:stCxn id="65" idx="1"/>
            <a:endCxn id="66" idx="3"/>
          </p:cNvCxnSpPr>
          <p:nvPr/>
        </p:nvCxnSpPr>
        <p:spPr>
          <a:xfrm flipH="1" flipV="1">
            <a:off x="2761646" y="5163302"/>
            <a:ext cx="374549" cy="10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136195" y="5781674"/>
            <a:ext cx="3021400" cy="243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42135" y="5687969"/>
            <a:ext cx="2281586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컨트롤러로 요청하면서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&lt;input&gt;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 값을 매개변수로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7" name="직선 화살표 연결선 76"/>
          <p:cNvCxnSpPr>
            <a:stCxn id="75" idx="1"/>
            <a:endCxn id="76" idx="3"/>
          </p:cNvCxnSpPr>
          <p:nvPr/>
        </p:nvCxnSpPr>
        <p:spPr>
          <a:xfrm flipH="1" flipV="1">
            <a:off x="2723721" y="5903413"/>
            <a:ext cx="41247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7634446" y="2742428"/>
            <a:ext cx="2705259" cy="8144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/>
          <p:cNvCxnSpPr>
            <a:stCxn id="85" idx="3"/>
            <a:endCxn id="87" idx="1"/>
          </p:cNvCxnSpPr>
          <p:nvPr/>
        </p:nvCxnSpPr>
        <p:spPr>
          <a:xfrm flipV="1">
            <a:off x="10339705" y="2957872"/>
            <a:ext cx="313333" cy="1917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653038" y="2742428"/>
            <a:ext cx="106050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셀렉트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박스로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수량 선택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894346" y="4078929"/>
            <a:ext cx="2861409" cy="38115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11443811" y="4473121"/>
            <a:ext cx="10434" cy="6786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70129" y="5151723"/>
            <a:ext cx="311867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구매하기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자바스크립트 함수로 상품 번호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상품명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판매 가격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파일 이름을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6" name="직선 화살표 연결선 105"/>
          <p:cNvCxnSpPr>
            <a:endCxn id="107" idx="1"/>
          </p:cNvCxnSpPr>
          <p:nvPr/>
        </p:nvCxnSpPr>
        <p:spPr>
          <a:xfrm>
            <a:off x="8535958" y="5930964"/>
            <a:ext cx="549760" cy="2249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85718" y="6025153"/>
            <a:ext cx="242499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상태를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&lt;hidden&gt;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태그에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13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" b="1204"/>
          <a:stretch/>
        </p:blipFill>
        <p:spPr>
          <a:xfrm>
            <a:off x="1350030" y="1538990"/>
            <a:ext cx="1411616" cy="20210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2" name="직사각형 61"/>
          <p:cNvSpPr/>
          <p:nvPr/>
        </p:nvSpPr>
        <p:spPr>
          <a:xfrm>
            <a:off x="1699442" y="3141934"/>
            <a:ext cx="1024708" cy="1587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72" y="4813728"/>
            <a:ext cx="3699642" cy="9429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260" y="1538990"/>
            <a:ext cx="3670902" cy="28542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7498992" y="4433119"/>
            <a:ext cx="45719" cy="324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211796" y="3997871"/>
            <a:ext cx="320040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페이지가 표시되면 주문자의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휴대폰 번호와 유선 전화번호를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셀렉트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박스에 표시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562" y="1547303"/>
            <a:ext cx="2323782" cy="21217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3" name="직사각형 52"/>
          <p:cNvSpPr/>
          <p:nvPr/>
        </p:nvSpPr>
        <p:spPr>
          <a:xfrm>
            <a:off x="3106297" y="1576389"/>
            <a:ext cx="2208654" cy="20399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53" idx="2"/>
            <a:endCxn id="47" idx="0"/>
          </p:cNvCxnSpPr>
          <p:nvPr/>
        </p:nvCxnSpPr>
        <p:spPr>
          <a:xfrm flipH="1">
            <a:off x="3811996" y="3616325"/>
            <a:ext cx="398628" cy="3815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051032" y="5158604"/>
            <a:ext cx="3346294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결제하기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클릭하면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&lt;input&gt;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태그를 동적으로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생성한 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주문창에서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입력한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수령자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설정하여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컨트롤러로 전송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735197" y="1576389"/>
            <a:ext cx="3608828" cy="410951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endCxn id="55" idx="0"/>
          </p:cNvCxnSpPr>
          <p:nvPr/>
        </p:nvCxnSpPr>
        <p:spPr>
          <a:xfrm flipH="1">
            <a:off x="3724179" y="4641586"/>
            <a:ext cx="1996148" cy="5170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9260" y="5928854"/>
            <a:ext cx="3698576" cy="6298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3" name="직사각형 62"/>
          <p:cNvSpPr/>
          <p:nvPr/>
        </p:nvSpPr>
        <p:spPr>
          <a:xfrm>
            <a:off x="6175214" y="6293947"/>
            <a:ext cx="1867062" cy="15903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43300" y="6241037"/>
            <a:ext cx="185402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결제하기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클릭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 호출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8" name="직선 화살표 연결선 67"/>
          <p:cNvCxnSpPr>
            <a:stCxn id="63" idx="1"/>
            <a:endCxn id="64" idx="3"/>
          </p:cNvCxnSpPr>
          <p:nvPr/>
        </p:nvCxnSpPr>
        <p:spPr>
          <a:xfrm flipH="1" flipV="1">
            <a:off x="5397326" y="6371842"/>
            <a:ext cx="777888" cy="16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98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82" y="1942319"/>
            <a:ext cx="5985770" cy="45072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6056" y="1448441"/>
            <a:ext cx="71686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실행결과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04786" y="6034763"/>
            <a:ext cx="1276515" cy="3494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429" y="4568662"/>
            <a:ext cx="3290802" cy="8227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3" name="직선 화살표 연결선 22"/>
          <p:cNvCxnSpPr>
            <a:stCxn id="21" idx="0"/>
            <a:endCxn id="4" idx="2"/>
          </p:cNvCxnSpPr>
          <p:nvPr/>
        </p:nvCxnSpPr>
        <p:spPr>
          <a:xfrm flipV="1">
            <a:off x="3543044" y="5391363"/>
            <a:ext cx="904786" cy="643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b="15047"/>
          <a:stretch/>
        </p:blipFill>
        <p:spPr>
          <a:xfrm>
            <a:off x="6588879" y="4187750"/>
            <a:ext cx="3000375" cy="15859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7" name="직선 화살표 연결선 26"/>
          <p:cNvCxnSpPr>
            <a:stCxn id="4" idx="3"/>
            <a:endCxn id="10" idx="1"/>
          </p:cNvCxnSpPr>
          <p:nvPr/>
        </p:nvCxnSpPr>
        <p:spPr>
          <a:xfrm>
            <a:off x="6093231" y="4980013"/>
            <a:ext cx="495648" cy="7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355567" y="4740599"/>
            <a:ext cx="273985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비로그인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상태일 경우 로그인창으로 넘어감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902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6056" y="1448441"/>
            <a:ext cx="71686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실행결과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15047"/>
          <a:stretch/>
        </p:blipFill>
        <p:spPr>
          <a:xfrm>
            <a:off x="1362990" y="1944600"/>
            <a:ext cx="3000375" cy="15859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435" y="1448441"/>
            <a:ext cx="4835466" cy="46936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1393153" y="3254549"/>
            <a:ext cx="449935" cy="2411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10" idx="3"/>
            <a:endCxn id="15" idx="1"/>
          </p:cNvCxnSpPr>
          <p:nvPr/>
        </p:nvCxnSpPr>
        <p:spPr>
          <a:xfrm>
            <a:off x="4363365" y="2737600"/>
            <a:ext cx="2196070" cy="10576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470281" y="3285791"/>
            <a:ext cx="251382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후 다시 주문 페이지로 이동하여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입력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76369" y="2996489"/>
            <a:ext cx="3226273" cy="30656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662" y="4013727"/>
            <a:ext cx="3458738" cy="24403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3727195" y="6198394"/>
            <a:ext cx="799561" cy="21335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629642" y="4969280"/>
            <a:ext cx="224773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 정보 입력 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결제하기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주문 결과 페이지를 나타냄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직선 화살표 연결선 25"/>
          <p:cNvCxnSpPr>
            <a:stCxn id="24" idx="0"/>
            <a:endCxn id="25" idx="2"/>
          </p:cNvCxnSpPr>
          <p:nvPr/>
        </p:nvCxnSpPr>
        <p:spPr>
          <a:xfrm flipV="1">
            <a:off x="4126976" y="5400167"/>
            <a:ext cx="626531" cy="7982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55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6056" y="1448441"/>
            <a:ext cx="5761514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사용자들이 자신들의 정보를 관리하고 주문 정보 등을 확인 할 수 있는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90" y="2013633"/>
            <a:ext cx="1771650" cy="17240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990" y="4253043"/>
            <a:ext cx="6219825" cy="10953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632" y="2004108"/>
            <a:ext cx="3257550" cy="266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4676519" y="2051818"/>
            <a:ext cx="662245" cy="1820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74735" y="2786193"/>
            <a:ext cx="3924472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상태에서 </a:t>
            </a:r>
            <a:r>
              <a:rPr lang="ko-KR" altLang="en-US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클릭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이동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메인 화면에서는 최근 주문내역과 계좌 내역이 표시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7" name="직선 화살표 연결선 26"/>
          <p:cNvCxnSpPr>
            <a:stCxn id="19" idx="2"/>
            <a:endCxn id="22" idx="0"/>
          </p:cNvCxnSpPr>
          <p:nvPr/>
        </p:nvCxnSpPr>
        <p:spPr>
          <a:xfrm>
            <a:off x="5007642" y="2233822"/>
            <a:ext cx="529329" cy="5523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932564" y="4585283"/>
            <a:ext cx="2072703" cy="443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433497" y="4676457"/>
            <a:ext cx="106311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내역 조회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직선 화살표 연결선 34"/>
          <p:cNvCxnSpPr>
            <a:stCxn id="33" idx="3"/>
            <a:endCxn id="34" idx="1"/>
          </p:cNvCxnSpPr>
          <p:nvPr/>
        </p:nvCxnSpPr>
        <p:spPr>
          <a:xfrm flipV="1">
            <a:off x="4005267" y="4807262"/>
            <a:ext cx="42823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58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61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웹 서버 동작 기술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0993" y="1464827"/>
            <a:ext cx="1846980" cy="2769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MVC 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구조와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endParaRPr lang="en-US" altLang="ko-KR" sz="12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074217" y="3098518"/>
            <a:ext cx="1051811" cy="1121932"/>
            <a:chOff x="1095013" y="3081546"/>
            <a:chExt cx="1051811" cy="1121932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013" y="3081546"/>
              <a:ext cx="1051811" cy="112193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1341033" y="3472068"/>
              <a:ext cx="559769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Client</a:t>
              </a:r>
              <a:endPara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" name="모서리가 둥근 직사각형 3"/>
          <p:cNvSpPr/>
          <p:nvPr/>
        </p:nvSpPr>
        <p:spPr>
          <a:xfrm>
            <a:off x="3407669" y="3431955"/>
            <a:ext cx="2105026" cy="455057"/>
          </a:xfrm>
          <a:prstGeom prst="roundRect">
            <a:avLst>
              <a:gd name="adj" fmla="val 3265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endParaRPr lang="en-US" altLang="ko-KR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407669" y="1464479"/>
            <a:ext cx="2057400" cy="455057"/>
          </a:xfrm>
          <a:prstGeom prst="roundRect">
            <a:avLst>
              <a:gd name="adj" fmla="val 3265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HandlerMapping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190856" y="1464478"/>
            <a:ext cx="1323975" cy="455057"/>
          </a:xfrm>
          <a:prstGeom prst="roundRect">
            <a:avLst>
              <a:gd name="adj" fmla="val 3265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190856" y="3431955"/>
            <a:ext cx="1924051" cy="455057"/>
          </a:xfrm>
          <a:prstGeom prst="roundRect">
            <a:avLst>
              <a:gd name="adj" fmla="val 32651"/>
            </a:avLst>
          </a:prstGeom>
          <a:solidFill>
            <a:srgbClr val="30E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ModelAndView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407669" y="5390638"/>
            <a:ext cx="803621" cy="455057"/>
          </a:xfrm>
          <a:prstGeom prst="roundRect">
            <a:avLst>
              <a:gd name="adj" fmla="val 3265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114372" y="5390637"/>
            <a:ext cx="1678161" cy="455057"/>
          </a:xfrm>
          <a:prstGeom prst="roundRect">
            <a:avLst>
              <a:gd name="adj" fmla="val 3265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ViewResolver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직선 화살표 연결선 63"/>
          <p:cNvCxnSpPr/>
          <p:nvPr/>
        </p:nvCxnSpPr>
        <p:spPr>
          <a:xfrm flipH="1">
            <a:off x="5704071" y="3659482"/>
            <a:ext cx="1281641" cy="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H="1">
            <a:off x="7870846" y="2019301"/>
            <a:ext cx="94" cy="1260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5704071" y="1692006"/>
            <a:ext cx="1281641" cy="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V="1">
            <a:off x="4436369" y="2019301"/>
            <a:ext cx="1415" cy="1260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2"/>
          <a:stretch/>
        </p:blipFill>
        <p:spPr>
          <a:xfrm>
            <a:off x="10118659" y="1464478"/>
            <a:ext cx="1348818" cy="15839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72" name="직선 화살표 연결선 71"/>
          <p:cNvCxnSpPr/>
          <p:nvPr/>
        </p:nvCxnSpPr>
        <p:spPr>
          <a:xfrm>
            <a:off x="8649317" y="1692006"/>
            <a:ext cx="1216678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H="1">
            <a:off x="4307535" y="5618165"/>
            <a:ext cx="675380" cy="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V="1">
            <a:off x="3815251" y="4009030"/>
            <a:ext cx="1" cy="1260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5302212" y="4016020"/>
            <a:ext cx="1" cy="1260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H="1">
            <a:off x="1987084" y="3854742"/>
            <a:ext cx="1281641" cy="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2023456" y="3489038"/>
            <a:ext cx="1281641" cy="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427368" y="3098518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010754" y="2510396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046427" y="1279812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057506" y="4230425"/>
            <a:ext cx="4870515" cy="23775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요청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(Request)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HandlerMapping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요청에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대해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Mapping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된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컨트롤러가 있는지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요청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Mapping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된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컨트롤러에 대해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처리 요청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참조하여 비즈니스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로직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수행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컨트롤러가 결과와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View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이름을 </a:t>
            </a: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ModelAndView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 후 반환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컨트롤러에서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보내온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View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이름을 </a:t>
            </a: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ViewResolver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보내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요청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ViewResolver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요청한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처리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반환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최종 결과를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응답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(Response)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57120" y="1279812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④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870846" y="2445891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④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302212" y="4383256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⑥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500069" y="5229783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⑦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408407" y="4548042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⑧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427368" y="3875932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⑨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191511" y="3258033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⑤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7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9082" y="1448441"/>
            <a:ext cx="3086102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메인 화면 구현에 필요한 자바 클래스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774"/>
          <a:stretch/>
        </p:blipFill>
        <p:spPr>
          <a:xfrm>
            <a:off x="1355708" y="1859574"/>
            <a:ext cx="1961070" cy="161890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05"/>
          <a:stretch/>
        </p:blipFill>
        <p:spPr>
          <a:xfrm>
            <a:off x="4744748" y="1792305"/>
            <a:ext cx="5549254" cy="343429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747" y="5358247"/>
            <a:ext cx="5798755" cy="12171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2495" y="3784911"/>
            <a:ext cx="3046026" cy="60016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메인 화면에서 주문 상품을 취소 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마이페이지를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요청하면서 주문 취소 결과인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Cancel_order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매개변수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message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값으로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17961" y="2141214"/>
            <a:ext cx="1375270" cy="168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632404" y="5596412"/>
            <a:ext cx="2286171" cy="1410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611403" y="5536122"/>
            <a:ext cx="150233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취소할 주문 번호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직선 화살표 연결선 34"/>
          <p:cNvCxnSpPr>
            <a:stCxn id="33" idx="3"/>
            <a:endCxn id="34" idx="1"/>
          </p:cNvCxnSpPr>
          <p:nvPr/>
        </p:nvCxnSpPr>
        <p:spPr>
          <a:xfrm flipV="1">
            <a:off x="8918575" y="5666927"/>
            <a:ext cx="69282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638754" y="3076308"/>
            <a:ext cx="3584746" cy="1463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108818" y="2310243"/>
            <a:ext cx="211468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취소 시 </a:t>
            </a:r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메시지를 받음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>
            <a:stCxn id="21" idx="0"/>
            <a:endCxn id="23" idx="2"/>
          </p:cNvCxnSpPr>
          <p:nvPr/>
        </p:nvCxnSpPr>
        <p:spPr>
          <a:xfrm flipV="1">
            <a:off x="8431127" y="2571853"/>
            <a:ext cx="735032" cy="504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185319" y="3541213"/>
            <a:ext cx="2453728" cy="1463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247889" y="3484522"/>
            <a:ext cx="211468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사이드 메뉴로 설정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6" name="직선 화살표 연결선 35"/>
          <p:cNvCxnSpPr>
            <a:stCxn id="31" idx="3"/>
            <a:endCxn id="32" idx="1"/>
          </p:cNvCxnSpPr>
          <p:nvPr/>
        </p:nvCxnSpPr>
        <p:spPr>
          <a:xfrm>
            <a:off x="7639047" y="3614372"/>
            <a:ext cx="608842" cy="9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175792" y="4126174"/>
            <a:ext cx="3860257" cy="3482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94062" y="4169513"/>
            <a:ext cx="223278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 주문 상품을 조회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/>
          <p:cNvCxnSpPr>
            <a:stCxn id="19" idx="3"/>
            <a:endCxn id="22" idx="1"/>
          </p:cNvCxnSpPr>
          <p:nvPr/>
        </p:nvCxnSpPr>
        <p:spPr>
          <a:xfrm>
            <a:off x="9036049" y="4300318"/>
            <a:ext cx="35801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175793" y="4570263"/>
            <a:ext cx="2342608" cy="2842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874628" y="4581578"/>
            <a:ext cx="352212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</a:t>
            </a:r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 시 결과 메시지와 주문 상품 </a:t>
            </a:r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목록을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화살표 연결선 27"/>
          <p:cNvCxnSpPr>
            <a:stCxn id="26" idx="3"/>
            <a:endCxn id="27" idx="1"/>
          </p:cNvCxnSpPr>
          <p:nvPr/>
        </p:nvCxnSpPr>
        <p:spPr>
          <a:xfrm flipV="1">
            <a:off x="7518401" y="4712383"/>
            <a:ext cx="35622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5008392" y="6068750"/>
            <a:ext cx="2773533" cy="2415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358607" y="5976734"/>
            <a:ext cx="238078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취소와 주문메세지를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다시 마이 페이지 최초 화면으로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9" name="직선 화살표 연결선 38"/>
          <p:cNvCxnSpPr>
            <a:stCxn id="37" idx="3"/>
            <a:endCxn id="38" idx="1"/>
          </p:cNvCxnSpPr>
          <p:nvPr/>
        </p:nvCxnSpPr>
        <p:spPr>
          <a:xfrm>
            <a:off x="7781925" y="6189532"/>
            <a:ext cx="576682" cy="26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0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156226" y="1448441"/>
            <a:ext cx="1672254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관련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152625" y="4626432"/>
            <a:ext cx="3299301" cy="76944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최초 화면에는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목록이 표시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주문할 때마다 여러 개의 상품을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할 수 있으므로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이중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forEach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태그를 이용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주문당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해당 상품들이 표시되도록 설정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33" y="1932527"/>
            <a:ext cx="1895475" cy="24288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1623894" y="3807308"/>
            <a:ext cx="1097343" cy="1860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290627" y="2108980"/>
            <a:ext cx="255390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취소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후 다시 페이지를 요청할 경우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취소 메시지 출력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1" name="직선 화살표 연결선 40"/>
          <p:cNvCxnSpPr>
            <a:stCxn id="3" idx="3"/>
            <a:endCxn id="40" idx="1"/>
          </p:cNvCxnSpPr>
          <p:nvPr/>
        </p:nvCxnSpPr>
        <p:spPr>
          <a:xfrm>
            <a:off x="6849402" y="2324424"/>
            <a:ext cx="4412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861" b="2045"/>
          <a:stretch/>
        </p:blipFill>
        <p:spPr>
          <a:xfrm>
            <a:off x="4617918" y="1624956"/>
            <a:ext cx="2231484" cy="13989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729748" y="3238808"/>
            <a:ext cx="1584088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forEach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태그를 이용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주문당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해당 상품명을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한꺼번에 표시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3" name="직선 화살표 연결선 42"/>
          <p:cNvCxnSpPr>
            <a:stCxn id="4" idx="3"/>
            <a:endCxn id="42" idx="1"/>
          </p:cNvCxnSpPr>
          <p:nvPr/>
        </p:nvCxnSpPr>
        <p:spPr>
          <a:xfrm>
            <a:off x="9220564" y="3538890"/>
            <a:ext cx="50918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2775" b="5438"/>
          <a:stretch/>
        </p:blipFill>
        <p:spPr>
          <a:xfrm>
            <a:off x="4617918" y="3125689"/>
            <a:ext cx="4602646" cy="8264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617538" y="4349912"/>
            <a:ext cx="180850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상품의 배송 상태 표시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5" name="직선 화살표 연결선 44"/>
          <p:cNvCxnSpPr>
            <a:stCxn id="8" idx="3"/>
            <a:endCxn id="44" idx="1"/>
          </p:cNvCxnSpPr>
          <p:nvPr/>
        </p:nvCxnSpPr>
        <p:spPr>
          <a:xfrm flipV="1">
            <a:off x="9127426" y="4480717"/>
            <a:ext cx="490112" cy="39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918" y="4053888"/>
            <a:ext cx="4509508" cy="86154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521792" y="5286886"/>
            <a:ext cx="1380506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배송준비중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때만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취소 가능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7" name="직선 화살표 연결선 46"/>
          <p:cNvCxnSpPr>
            <a:stCxn id="9" idx="3"/>
            <a:endCxn id="46" idx="1"/>
          </p:cNvCxnSpPr>
          <p:nvPr/>
        </p:nvCxnSpPr>
        <p:spPr>
          <a:xfrm>
            <a:off x="10198530" y="5502330"/>
            <a:ext cx="32326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7918" y="5017228"/>
            <a:ext cx="5580612" cy="9702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937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6411" y="1552973"/>
            <a:ext cx="71686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실행결과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345" y="2098660"/>
            <a:ext cx="3257550" cy="266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345" y="2753969"/>
            <a:ext cx="9467850" cy="37814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2001053" y="2141008"/>
            <a:ext cx="662245" cy="1820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236066" y="2542716"/>
            <a:ext cx="199445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최초화면으로 이동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직선 화살표 연결선 22"/>
          <p:cNvCxnSpPr>
            <a:stCxn id="21" idx="2"/>
            <a:endCxn id="22" idx="0"/>
          </p:cNvCxnSpPr>
          <p:nvPr/>
        </p:nvCxnSpPr>
        <p:spPr>
          <a:xfrm flipH="1">
            <a:off x="2233294" y="2323012"/>
            <a:ext cx="98882" cy="2197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454727" y="2867890"/>
            <a:ext cx="1720735" cy="277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67988" y="5959062"/>
            <a:ext cx="159531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사이드 메뉴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>
            <a:stCxn id="30" idx="2"/>
            <a:endCxn id="31" idx="0"/>
          </p:cNvCxnSpPr>
          <p:nvPr/>
        </p:nvCxnSpPr>
        <p:spPr>
          <a:xfrm flipH="1">
            <a:off x="1865643" y="5644341"/>
            <a:ext cx="449452" cy="3147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357563" y="3214687"/>
            <a:ext cx="7440671" cy="32791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974074" y="2595389"/>
            <a:ext cx="22076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주문당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해당 상품이 한꺼번에 표시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9" name="직선 화살표 연결선 48"/>
          <p:cNvCxnSpPr>
            <a:stCxn id="39" idx="0"/>
            <a:endCxn id="48" idx="2"/>
          </p:cNvCxnSpPr>
          <p:nvPr/>
        </p:nvCxnSpPr>
        <p:spPr>
          <a:xfrm flipV="1">
            <a:off x="7077899" y="2856999"/>
            <a:ext cx="4" cy="3576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9118133" y="3680430"/>
            <a:ext cx="1572727" cy="67965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641974" y="2643428"/>
            <a:ext cx="252505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배송준비중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상품만 주문취소가 가능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3" name="직선 화살표 연결선 52"/>
          <p:cNvCxnSpPr>
            <a:stCxn id="51" idx="0"/>
            <a:endCxn id="52" idx="2"/>
          </p:cNvCxnSpPr>
          <p:nvPr/>
        </p:nvCxnSpPr>
        <p:spPr>
          <a:xfrm flipV="1">
            <a:off x="9904497" y="2905038"/>
            <a:ext cx="2" cy="7753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9170263" y="3894754"/>
            <a:ext cx="547619" cy="971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94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관리자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7944" y="1422776"/>
            <a:ext cx="6017994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 사용자가 아닌 관리자 기능은 어떤 쇼핑몰이건 다 가지고 있고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중에 상품 관리 기능을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944" y="2034100"/>
            <a:ext cx="7848687" cy="44082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7912788" y="2109324"/>
            <a:ext cx="333437" cy="1683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74419" y="1560995"/>
            <a:ext cx="304442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현재 보이는 메인 페이지로 이동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직선 화살표 연결선 25"/>
          <p:cNvCxnSpPr>
            <a:stCxn id="24" idx="3"/>
            <a:endCxn id="25" idx="2"/>
          </p:cNvCxnSpPr>
          <p:nvPr/>
        </p:nvCxnSpPr>
        <p:spPr>
          <a:xfrm flipV="1">
            <a:off x="8246225" y="1822605"/>
            <a:ext cx="950406" cy="370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06694" y="2850955"/>
            <a:ext cx="1319881" cy="12472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72976" y="2109324"/>
            <a:ext cx="339067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시 관리자 만의 기능을 수행 할 수 있음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4" name="직선 화살표 연결선 33"/>
          <p:cNvCxnSpPr>
            <a:stCxn id="29" idx="0"/>
            <a:endCxn id="33" idx="2"/>
          </p:cNvCxnSpPr>
          <p:nvPr/>
        </p:nvCxnSpPr>
        <p:spPr>
          <a:xfrm flipV="1">
            <a:off x="2066635" y="2370934"/>
            <a:ext cx="701677" cy="4800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29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관리자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614846" y="1422776"/>
            <a:ext cx="1768434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테이블의 논리적 구조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4631472" y="1808243"/>
            <a:ext cx="3406935" cy="31045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그림 11"/>
          <p:cNvPicPr/>
          <p:nvPr/>
        </p:nvPicPr>
        <p:blipFill>
          <a:blip r:embed="rId3"/>
          <a:stretch>
            <a:fillRect/>
          </a:stretch>
        </p:blipFill>
        <p:spPr>
          <a:xfrm>
            <a:off x="8218034" y="1808243"/>
            <a:ext cx="3405804" cy="31045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202647" y="1422776"/>
            <a:ext cx="203453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상품정보 테이블의 물리적 구조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614846" y="5036679"/>
            <a:ext cx="4230646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상품과 상품 관련 </a:t>
            </a:r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정보는 상품이미지정보 테이블에 따로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610725" y="5422146"/>
            <a:ext cx="7233070" cy="1154162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목차를 저장하는 칼럼 타입은 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2000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 이상 저장할 수 있는 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CLOB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타입으로 선언</a:t>
            </a:r>
            <a:endParaRPr lang="en-US" altLang="ko-KR" sz="12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**CLOB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타입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사용하는 오라클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문자열 칼럼의 타입이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varchar2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타입으로 지정해서 사용함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Varchar2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타입의 문자열 저장 길이는 최대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2000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 이므로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2000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자가 넘는 문자열을 저장하기위해 새로운 타입을 사용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비디오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사운드와 같이 구조화되지 않은 대형 데이터를 저장하기위해 </a:t>
            </a:r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LOB(Large Object)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타입을 도입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중 문자의 대형 객체를 저장하는 타입이 </a:t>
            </a:r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CLOB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타입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18473" y="4565109"/>
            <a:ext cx="974130" cy="152942"/>
          </a:xfrm>
          <a:prstGeom prst="rect">
            <a:avLst/>
          </a:prstGeom>
          <a:noFill/>
          <a:ln w="285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307811" y="4565109"/>
            <a:ext cx="1478954" cy="152942"/>
          </a:xfrm>
          <a:prstGeom prst="rect">
            <a:avLst/>
          </a:prstGeom>
          <a:noFill/>
          <a:ln w="285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>
            <a:stCxn id="16" idx="3"/>
            <a:endCxn id="18" idx="1"/>
          </p:cNvCxnSpPr>
          <p:nvPr/>
        </p:nvCxnSpPr>
        <p:spPr>
          <a:xfrm>
            <a:off x="5692603" y="4641580"/>
            <a:ext cx="261520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2"/>
          </p:cNvCxnSpPr>
          <p:nvPr/>
        </p:nvCxnSpPr>
        <p:spPr>
          <a:xfrm>
            <a:off x="9047288" y="4718051"/>
            <a:ext cx="0" cy="70409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60003" b="15684"/>
          <a:stretch/>
        </p:blipFill>
        <p:spPr>
          <a:xfrm>
            <a:off x="1073654" y="1808243"/>
            <a:ext cx="2905344" cy="34398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55876" y="1422776"/>
            <a:ext cx="1635384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기능 중 상품관리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33853" y="4783885"/>
            <a:ext cx="716671" cy="3949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668322" y="5626659"/>
            <a:ext cx="224773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등록 시 필요한 테이블과 기능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화살표 연결선 30"/>
          <p:cNvCxnSpPr>
            <a:stCxn id="28" idx="2"/>
            <a:endCxn id="30" idx="0"/>
          </p:cNvCxnSpPr>
          <p:nvPr/>
        </p:nvCxnSpPr>
        <p:spPr>
          <a:xfrm flipH="1">
            <a:off x="2792188" y="5178829"/>
            <a:ext cx="1" cy="4478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27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관리자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67284" y="3509248"/>
            <a:ext cx="1635384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기능 중 상품관리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10" y="1505815"/>
            <a:ext cx="1501277" cy="19107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167" y="1505815"/>
            <a:ext cx="4206372" cy="280424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167" y="4441969"/>
            <a:ext cx="3831984" cy="4845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577" y="1505815"/>
            <a:ext cx="2062810" cy="26867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64260" y="1417478"/>
            <a:ext cx="583814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쿼리문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9577" y="4310063"/>
            <a:ext cx="3663140" cy="22243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3372301" y="4567238"/>
            <a:ext cx="3585711" cy="3373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24963" y="5160609"/>
            <a:ext cx="329930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상품 추가 전 시퀀스에서 상품 번호를 먼저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" name="직선 화살표 연결선 13"/>
          <p:cNvCxnSpPr>
            <a:stCxn id="12" idx="2"/>
            <a:endCxn id="13" idx="0"/>
          </p:cNvCxnSpPr>
          <p:nvPr/>
        </p:nvCxnSpPr>
        <p:spPr>
          <a:xfrm>
            <a:off x="5165157" y="4904542"/>
            <a:ext cx="9457" cy="2560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557718" y="3832167"/>
            <a:ext cx="3233780" cy="327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95387" y="3900985"/>
            <a:ext cx="200728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goods_contents_order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컬럼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타입을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CLOB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화살표 연결선 19"/>
          <p:cNvCxnSpPr>
            <a:stCxn id="18" idx="1"/>
            <a:endCxn id="19" idx="3"/>
          </p:cNvCxnSpPr>
          <p:nvPr/>
        </p:nvCxnSpPr>
        <p:spPr>
          <a:xfrm flipH="1">
            <a:off x="3002668" y="3995761"/>
            <a:ext cx="555050" cy="1206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915112" y="1611926"/>
            <a:ext cx="696873" cy="1343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65747" y="1983372"/>
            <a:ext cx="22076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시퀀스에서 가져온 상품 번호 추가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화살표 연결선 30"/>
          <p:cNvCxnSpPr>
            <a:stCxn id="29" idx="2"/>
            <a:endCxn id="30" idx="0"/>
          </p:cNvCxnSpPr>
          <p:nvPr/>
        </p:nvCxnSpPr>
        <p:spPr>
          <a:xfrm>
            <a:off x="8263549" y="1746250"/>
            <a:ext cx="506027" cy="2371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7955458" y="3928599"/>
            <a:ext cx="1602881" cy="1343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586978" y="3168257"/>
            <a:ext cx="31870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CLOB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타입으로 데이터 입력 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VARCHAR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지정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8" name="직선 화살표 연결선 37"/>
          <p:cNvCxnSpPr>
            <a:stCxn id="36" idx="0"/>
            <a:endCxn id="37" idx="2"/>
          </p:cNvCxnSpPr>
          <p:nvPr/>
        </p:nvCxnSpPr>
        <p:spPr>
          <a:xfrm flipV="1">
            <a:off x="8756899" y="3429867"/>
            <a:ext cx="423625" cy="4987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714670" y="4429729"/>
            <a:ext cx="3429581" cy="32139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710994" y="3555414"/>
            <a:ext cx="203453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시퀀스에서 상품 이미지 번호를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미리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1" name="직선 화살표 연결선 50"/>
          <p:cNvCxnSpPr>
            <a:stCxn id="49" idx="0"/>
            <a:endCxn id="50" idx="2"/>
          </p:cNvCxnSpPr>
          <p:nvPr/>
        </p:nvCxnSpPr>
        <p:spPr>
          <a:xfrm flipV="1">
            <a:off x="9429461" y="3986301"/>
            <a:ext cx="1298799" cy="4434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7915113" y="4963302"/>
            <a:ext cx="2539528" cy="13689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178793" y="5647760"/>
            <a:ext cx="299312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상품일 경우 첨부한 상품 이미지 정보를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직선 화살표 연결선 63"/>
          <p:cNvCxnSpPr>
            <a:stCxn id="62" idx="1"/>
            <a:endCxn id="63" idx="3"/>
          </p:cNvCxnSpPr>
          <p:nvPr/>
        </p:nvCxnSpPr>
        <p:spPr>
          <a:xfrm flipH="1">
            <a:off x="7171921" y="5647761"/>
            <a:ext cx="743192" cy="1308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69937" y="5852443"/>
            <a:ext cx="2380780" cy="430887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먼저 상품 번호와 상품 이미지 번호로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될 시퀀스를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각각 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3" name="직선 화살표 연결선 72"/>
          <p:cNvCxnSpPr>
            <a:stCxn id="71" idx="2"/>
            <a:endCxn id="72" idx="0"/>
          </p:cNvCxnSpPr>
          <p:nvPr/>
        </p:nvCxnSpPr>
        <p:spPr>
          <a:xfrm>
            <a:off x="2047077" y="5497845"/>
            <a:ext cx="213250" cy="35459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7"/>
          <a:srcRect t="1" b="2178"/>
          <a:stretch/>
        </p:blipFill>
        <p:spPr>
          <a:xfrm>
            <a:off x="1089814" y="4472919"/>
            <a:ext cx="1914525" cy="1024926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371403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관리자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69095" y="1422753"/>
            <a:ext cx="2820004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 등록을 실제로 구현할 자바 클래스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633" y="1811593"/>
            <a:ext cx="2063802" cy="12552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0839"/>
          <a:stretch/>
        </p:blipFill>
        <p:spPr>
          <a:xfrm>
            <a:off x="1389633" y="3194047"/>
            <a:ext cx="1663362" cy="2677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69095" y="3589053"/>
            <a:ext cx="3302507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상품은 상품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등록창에서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상품 정보와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메인 이미지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이미지를 첨부하여 전송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파일을 전송할 시 해당 이미지가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이미지인지 상세 이미지인지 구분해야 함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39"/>
          <a:stretch/>
        </p:blipFill>
        <p:spPr>
          <a:xfrm>
            <a:off x="5094897" y="1422754"/>
            <a:ext cx="5947507" cy="3224062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5513892" y="1895906"/>
            <a:ext cx="3230057" cy="1240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16805" y="1696339"/>
            <a:ext cx="299312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상품일 경우 첨부한 상품 이미지 정보를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" name="직선 화살표 연결선 9"/>
          <p:cNvCxnSpPr>
            <a:stCxn id="8" idx="3"/>
            <a:endCxn id="9" idx="1"/>
          </p:cNvCxnSpPr>
          <p:nvPr/>
        </p:nvCxnSpPr>
        <p:spPr>
          <a:xfrm flipV="1">
            <a:off x="8743949" y="1827144"/>
            <a:ext cx="272856" cy="1308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513892" y="2127203"/>
            <a:ext cx="5467221" cy="224791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798418" y="4920401"/>
            <a:ext cx="349486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등록창에서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전송된 파일들의 정보를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fileList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화살표 연결선 19"/>
          <p:cNvCxnSpPr>
            <a:stCxn id="18" idx="2"/>
            <a:endCxn id="19" idx="0"/>
          </p:cNvCxnSpPr>
          <p:nvPr/>
        </p:nvCxnSpPr>
        <p:spPr>
          <a:xfrm>
            <a:off x="8247503" y="4375121"/>
            <a:ext cx="1298349" cy="5452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3934" y="3303864"/>
            <a:ext cx="995441" cy="1382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7" idx="3"/>
            <a:endCxn id="5" idx="1"/>
          </p:cNvCxnSpPr>
          <p:nvPr/>
        </p:nvCxnSpPr>
        <p:spPr>
          <a:xfrm flipV="1">
            <a:off x="2619375" y="3034785"/>
            <a:ext cx="2475522" cy="3382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63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직선 연결선 76"/>
          <p:cNvCxnSpPr>
            <a:stCxn id="7" idx="3"/>
          </p:cNvCxnSpPr>
          <p:nvPr/>
        </p:nvCxnSpPr>
        <p:spPr>
          <a:xfrm>
            <a:off x="5616871" y="5107182"/>
            <a:ext cx="218779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관리자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69095" y="1422753"/>
            <a:ext cx="2820004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 등록을 실제로 구현할 자바 클래스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633" y="1811593"/>
            <a:ext cx="2063802" cy="12552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0839"/>
          <a:stretch/>
        </p:blipFill>
        <p:spPr>
          <a:xfrm>
            <a:off x="1389633" y="3194047"/>
            <a:ext cx="1663362" cy="2677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633" y="3589053"/>
            <a:ext cx="4227238" cy="30362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122" y="2809771"/>
            <a:ext cx="5675526" cy="38155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1623934" y="2081894"/>
            <a:ext cx="1544716" cy="1382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6" idx="3"/>
            <a:endCxn id="7" idx="0"/>
          </p:cNvCxnSpPr>
          <p:nvPr/>
        </p:nvCxnSpPr>
        <p:spPr>
          <a:xfrm>
            <a:off x="3168650" y="2151021"/>
            <a:ext cx="334602" cy="14380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632730" y="4717388"/>
            <a:ext cx="3182695" cy="5642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052995" y="4194660"/>
            <a:ext cx="210666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정보를 가져와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>
            <a:stCxn id="22" idx="0"/>
            <a:endCxn id="23" idx="2"/>
          </p:cNvCxnSpPr>
          <p:nvPr/>
        </p:nvCxnSpPr>
        <p:spPr>
          <a:xfrm flipV="1">
            <a:off x="3224078" y="4456270"/>
            <a:ext cx="882251" cy="261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632731" y="5592225"/>
            <a:ext cx="2112976" cy="14059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089475" y="5408843"/>
            <a:ext cx="133241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>
            <a:stCxn id="30" idx="3"/>
            <a:endCxn id="31" idx="1"/>
          </p:cNvCxnSpPr>
          <p:nvPr/>
        </p:nvCxnSpPr>
        <p:spPr>
          <a:xfrm flipV="1">
            <a:off x="3745707" y="5539648"/>
            <a:ext cx="343768" cy="1228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1632730" y="5817394"/>
            <a:ext cx="3182695" cy="77928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259415" y="5991592"/>
            <a:ext cx="295625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첨부한 이미지 정보를 가지고 오고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정보에 상품 관리자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속성으로 추가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2" name="직선 화살표 연결선 41"/>
          <p:cNvCxnSpPr>
            <a:stCxn id="40" idx="3"/>
            <a:endCxn id="41" idx="1"/>
          </p:cNvCxnSpPr>
          <p:nvPr/>
        </p:nvCxnSpPr>
        <p:spPr>
          <a:xfrm>
            <a:off x="4815425" y="6207036"/>
            <a:ext cx="44399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6083300" y="3375025"/>
            <a:ext cx="4857750" cy="10128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311523" y="2151021"/>
            <a:ext cx="308610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정보와 이미지 정보를 각 테이블에 추가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업로드한 이미지를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상품번호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폴더에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stCxn id="50" idx="0"/>
            <a:endCxn id="51" idx="2"/>
          </p:cNvCxnSpPr>
          <p:nvPr/>
        </p:nvCxnSpPr>
        <p:spPr>
          <a:xfrm flipV="1">
            <a:off x="8512175" y="2581908"/>
            <a:ext cx="1342399" cy="7931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91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관리자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64694" y="1422753"/>
            <a:ext cx="70083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1608"/>
          <a:stretch/>
        </p:blipFill>
        <p:spPr>
          <a:xfrm>
            <a:off x="1381320" y="1808198"/>
            <a:ext cx="1952084" cy="10064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955" y="1808198"/>
            <a:ext cx="7019925" cy="14859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955" y="3410130"/>
            <a:ext cx="6496050" cy="1447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63697" y="2932732"/>
            <a:ext cx="2481770" cy="1107996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이미지를 여러 개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첨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부할 경우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첫 번째 파일 업로드의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속성값을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main_image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설정하면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저장되는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file_type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main_image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외 파일들은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detail_image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475683" y="1951355"/>
            <a:ext cx="869402" cy="1494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403210" y="1848556"/>
            <a:ext cx="163538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 이미지의 첨부 순서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화살표 연결선 28"/>
          <p:cNvCxnSpPr>
            <a:stCxn id="27" idx="3"/>
            <a:endCxn id="28" idx="1"/>
          </p:cNvCxnSpPr>
          <p:nvPr/>
        </p:nvCxnSpPr>
        <p:spPr>
          <a:xfrm flipV="1">
            <a:off x="5345085" y="1979361"/>
            <a:ext cx="1058125" cy="467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8368448" y="2375468"/>
            <a:ext cx="1175602" cy="1581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308660" y="1615020"/>
            <a:ext cx="308610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첫 번째 파일 업로드는 메인 이미지를 첨부하므로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속성을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main_image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9" name="직선 화살표 연결선 38"/>
          <p:cNvCxnSpPr>
            <a:stCxn id="37" idx="0"/>
            <a:endCxn id="38" idx="2"/>
          </p:cNvCxnSpPr>
          <p:nvPr/>
        </p:nvCxnSpPr>
        <p:spPr>
          <a:xfrm flipV="1">
            <a:off x="8956249" y="2045907"/>
            <a:ext cx="895462" cy="3295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8368448" y="2664696"/>
            <a:ext cx="1785202" cy="1581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409765" y="3100920"/>
            <a:ext cx="226857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외의 이미지들은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속성값을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detail_image+cnt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3" name="직선 화살표 연결선 52"/>
          <p:cNvCxnSpPr>
            <a:stCxn id="48" idx="2"/>
            <a:endCxn id="49" idx="0"/>
          </p:cNvCxnSpPr>
          <p:nvPr/>
        </p:nvCxnSpPr>
        <p:spPr>
          <a:xfrm>
            <a:off x="9261049" y="2822878"/>
            <a:ext cx="283001" cy="2780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8617830" y="4123477"/>
            <a:ext cx="1535820" cy="1581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883565" y="4515251"/>
            <a:ext cx="3004349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파일추가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파일 업로드가 동적으로 추가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8" name="직선 화살표 연결선 57"/>
          <p:cNvCxnSpPr>
            <a:stCxn id="56" idx="2"/>
            <a:endCxn id="57" idx="0"/>
          </p:cNvCxnSpPr>
          <p:nvPr/>
        </p:nvCxnSpPr>
        <p:spPr>
          <a:xfrm>
            <a:off x="9385740" y="4281659"/>
            <a:ext cx="0" cy="2335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97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관리자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49" y="1793470"/>
            <a:ext cx="6151389" cy="31609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64993" y="1422753"/>
            <a:ext cx="71686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실행화면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50" y="2412166"/>
            <a:ext cx="5045825" cy="39280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1462535" y="4708525"/>
            <a:ext cx="686940" cy="1894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4" idx="1"/>
          </p:cNvCxnSpPr>
          <p:nvPr/>
        </p:nvCxnSpPr>
        <p:spPr>
          <a:xfrm flipV="1">
            <a:off x="2149475" y="4376206"/>
            <a:ext cx="3370175" cy="4270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60689" y="5120348"/>
            <a:ext cx="4960011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상품정보 탭에서 상품정보 입력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 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제품종류를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설정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상품목차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상품저자소개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상품소개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출판사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상품평가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추천사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상품이미지 탭을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 클릭해 해당하는 정보를 입력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621496" y="4812795"/>
            <a:ext cx="1913442" cy="15111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545296" y="2870798"/>
            <a:ext cx="4824254" cy="266102"/>
          </a:xfrm>
          <a:prstGeom prst="rect">
            <a:avLst/>
          </a:prstGeom>
          <a:noFill/>
          <a:ln w="2857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9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222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쇼핑몰 데이터베이스 구조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1333154" y="1703849"/>
            <a:ext cx="1860492" cy="36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ERD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위치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19" y="2233989"/>
            <a:ext cx="2266950" cy="2609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230148" y="3443317"/>
            <a:ext cx="1283495" cy="174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4075575" y="3291840"/>
            <a:ext cx="704243" cy="326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5172533" y="1703849"/>
            <a:ext cx="2516740" cy="36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전체 데이터베이스 구조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3648" t="2169" r="2146"/>
          <a:stretch/>
        </p:blipFill>
        <p:spPr>
          <a:xfrm>
            <a:off x="5189159" y="2233988"/>
            <a:ext cx="6461614" cy="41169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040336" y="2164574"/>
            <a:ext cx="132921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서로 연결되고 참조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01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관리자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64993" y="1422753"/>
            <a:ext cx="71686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실행화면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05" y="1808197"/>
            <a:ext cx="5045825" cy="39280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5494710" y="2285571"/>
            <a:ext cx="715589" cy="2385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62779" y="5881802"/>
            <a:ext cx="4483920" cy="430887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각각의 탭의 해당 정보를 입력 후 상품 등록하기를 누르면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메인화면의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새로 출판된 책 항목에 새 상품이 진열된 것을 확인할 수 있음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897" y="3529311"/>
            <a:ext cx="5310534" cy="19805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4" name="직선 화살표 연결선 23"/>
          <p:cNvCxnSpPr>
            <a:stCxn id="23" idx="2"/>
            <a:endCxn id="3" idx="0"/>
          </p:cNvCxnSpPr>
          <p:nvPr/>
        </p:nvCxnSpPr>
        <p:spPr>
          <a:xfrm>
            <a:off x="5852505" y="2524125"/>
            <a:ext cx="1897659" cy="1005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203031" y="4909212"/>
            <a:ext cx="2452688" cy="56528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25334" y="4976733"/>
            <a:ext cx="347563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파일추가를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클릭하여 원하는 만큼 이미지 파일을 첨부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첫 번째 이미지 파일에는 반드시 메인 이미지를 첨부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stCxn id="31" idx="3"/>
            <a:endCxn id="15" idx="1"/>
          </p:cNvCxnSpPr>
          <p:nvPr/>
        </p:nvCxnSpPr>
        <p:spPr>
          <a:xfrm>
            <a:off x="7655719" y="5191853"/>
            <a:ext cx="269615" cy="3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591077" y="5496358"/>
            <a:ext cx="615163" cy="197660"/>
          </a:xfrm>
          <a:prstGeom prst="rect">
            <a:avLst/>
          </a:prstGeom>
          <a:noFill/>
          <a:ln w="2857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오류 수정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08" b="11937"/>
          <a:stretch/>
        </p:blipFill>
        <p:spPr>
          <a:xfrm>
            <a:off x="5466403" y="1514941"/>
            <a:ext cx="5745807" cy="49772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49" y="1934384"/>
            <a:ext cx="1676400" cy="16287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7283" y="1514941"/>
            <a:ext cx="3924472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페이지의 회원관리 페이지를 불러오지 못하는 </a:t>
            </a:r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오류 발생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직선 화살표 연결선 11"/>
          <p:cNvCxnSpPr>
            <a:stCxn id="16" idx="3"/>
            <a:endCxn id="15" idx="1"/>
          </p:cNvCxnSpPr>
          <p:nvPr/>
        </p:nvCxnSpPr>
        <p:spPr>
          <a:xfrm flipV="1">
            <a:off x="2053244" y="2953271"/>
            <a:ext cx="604520" cy="4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657764" y="2822466"/>
            <a:ext cx="202170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로그인 후 클릭 시 에러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07521" y="2847405"/>
            <a:ext cx="545723" cy="2199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29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오류 수정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08" b="11937"/>
          <a:stretch/>
        </p:blipFill>
        <p:spPr>
          <a:xfrm>
            <a:off x="1351603" y="1514941"/>
            <a:ext cx="5745807" cy="49772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8" name="직사각형 47"/>
          <p:cNvSpPr/>
          <p:nvPr/>
        </p:nvSpPr>
        <p:spPr>
          <a:xfrm>
            <a:off x="1715339" y="4688067"/>
            <a:ext cx="3942511" cy="1315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715339" y="6012042"/>
            <a:ext cx="5033124" cy="2077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>
            <a:stCxn id="48" idx="3"/>
            <a:endCxn id="54" idx="1"/>
          </p:cNvCxnSpPr>
          <p:nvPr/>
        </p:nvCxnSpPr>
        <p:spPr>
          <a:xfrm>
            <a:off x="5657850" y="4753859"/>
            <a:ext cx="1640494" cy="56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298344" y="4459467"/>
            <a:ext cx="2066636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에러 메시지에 문제가 발생한 클래스 파일과 위치 확인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클래스의 문제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코드라인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체크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5" name="직선 화살표 연결선 54"/>
          <p:cNvCxnSpPr>
            <a:stCxn id="52" idx="3"/>
            <a:endCxn id="54" idx="2"/>
          </p:cNvCxnSpPr>
          <p:nvPr/>
        </p:nvCxnSpPr>
        <p:spPr>
          <a:xfrm flipV="1">
            <a:off x="6748463" y="5059631"/>
            <a:ext cx="1583199" cy="10563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b="2824"/>
          <a:stretch/>
        </p:blipFill>
        <p:spPr>
          <a:xfrm>
            <a:off x="7311044" y="2771043"/>
            <a:ext cx="2657475" cy="154575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8813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오류 수정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rcRect b="2824"/>
          <a:stretch/>
        </p:blipFill>
        <p:spPr>
          <a:xfrm>
            <a:off x="1375757" y="1457632"/>
            <a:ext cx="2657475" cy="154575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57" y="4051281"/>
            <a:ext cx="3840494" cy="26295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26" y="2502952"/>
            <a:ext cx="4730176" cy="41779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936" y="1075404"/>
            <a:ext cx="4886246" cy="29293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57" y="3151545"/>
            <a:ext cx="4099535" cy="7515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1584324" y="3274133"/>
            <a:ext cx="3860801" cy="2374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3"/>
            <a:endCxn id="20" idx="1"/>
          </p:cNvCxnSpPr>
          <p:nvPr/>
        </p:nvCxnSpPr>
        <p:spPr>
          <a:xfrm flipV="1">
            <a:off x="5445125" y="3392841"/>
            <a:ext cx="28009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725220" y="3177397"/>
            <a:ext cx="2066636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코드는 주석처리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ArrayList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변경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58016" y="4691453"/>
            <a:ext cx="3629934" cy="8025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7" idx="3"/>
            <a:endCxn id="20" idx="2"/>
          </p:cNvCxnSpPr>
          <p:nvPr/>
        </p:nvCxnSpPr>
        <p:spPr>
          <a:xfrm flipV="1">
            <a:off x="5187950" y="3608284"/>
            <a:ext cx="1570588" cy="1484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785692" y="1606194"/>
            <a:ext cx="4696696" cy="85125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2" idx="2"/>
          </p:cNvCxnSpPr>
          <p:nvPr/>
        </p:nvCxnSpPr>
        <p:spPr>
          <a:xfrm flipH="1">
            <a:off x="7791856" y="2457450"/>
            <a:ext cx="1342184" cy="7199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6118225" y="5102220"/>
            <a:ext cx="3038476" cy="205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39" idx="0"/>
          </p:cNvCxnSpPr>
          <p:nvPr/>
        </p:nvCxnSpPr>
        <p:spPr>
          <a:xfrm flipH="1" flipV="1">
            <a:off x="7624763" y="3608284"/>
            <a:ext cx="12700" cy="14939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261834" y="3593648"/>
            <a:ext cx="1627370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AdminMemberService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261834" y="4109757"/>
            <a:ext cx="190789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AdminMemberServiceImpl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492103" y="1191028"/>
            <a:ext cx="1770036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AdminMemberDAOImpl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60424" y="4156816"/>
            <a:ext cx="2101857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AdminMemberControllerImpl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5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오류 수정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74" y="1400175"/>
            <a:ext cx="5794302" cy="49981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72" y="2494117"/>
            <a:ext cx="6900206" cy="30127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2" name="직선 화살표 연결선 11"/>
          <p:cNvCxnSpPr>
            <a:stCxn id="16" idx="3"/>
            <a:endCxn id="15" idx="1"/>
          </p:cNvCxnSpPr>
          <p:nvPr/>
        </p:nvCxnSpPr>
        <p:spPr>
          <a:xfrm>
            <a:off x="3971925" y="4033553"/>
            <a:ext cx="332318" cy="306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304243" y="4124325"/>
            <a:ext cx="230063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에러페이지에서 정상적으로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 페이지를 불러옴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55396" y="3942780"/>
            <a:ext cx="416529" cy="1815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61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4354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쇼핑몰 프로젝트 구조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60"/>
          <a:stretch/>
        </p:blipFill>
        <p:spPr>
          <a:xfrm>
            <a:off x="7013802" y="2285397"/>
            <a:ext cx="1763792" cy="562963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82"/>
          <a:stretch/>
        </p:blipFill>
        <p:spPr>
          <a:xfrm>
            <a:off x="1351083" y="2293710"/>
            <a:ext cx="2458134" cy="2729632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53"/>
          <a:stretch/>
        </p:blipFill>
        <p:spPr>
          <a:xfrm>
            <a:off x="4022197" y="2293710"/>
            <a:ext cx="2458134" cy="245102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4457" y="1794566"/>
            <a:ext cx="1536959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소스 패키지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97176" y="1794566"/>
            <a:ext cx="1701107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tiles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90" b="40474"/>
          <a:stretch/>
        </p:blipFill>
        <p:spPr>
          <a:xfrm>
            <a:off x="7013802" y="5244917"/>
            <a:ext cx="1763792" cy="573579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59153" b="12277"/>
          <a:stretch/>
        </p:blipFill>
        <p:spPr>
          <a:xfrm>
            <a:off x="7013594" y="3519222"/>
            <a:ext cx="1764000" cy="1047403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97176" y="4744734"/>
            <a:ext cx="2924198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스타일시트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제이쿼리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97176" y="3031414"/>
            <a:ext cx="452368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3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5720FFE-C359-4BBC-8671-5A9D15B30324}"/>
              </a:ext>
            </a:extLst>
          </p:cNvPr>
          <p:cNvSpPr/>
          <p:nvPr/>
        </p:nvSpPr>
        <p:spPr>
          <a:xfrm>
            <a:off x="1380496" y="1476662"/>
            <a:ext cx="1224136" cy="576000"/>
          </a:xfrm>
          <a:prstGeom prst="rect">
            <a:avLst/>
          </a:prstGeom>
          <a:solidFill>
            <a:srgbClr val="353535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1373061" y="2214511"/>
            <a:ext cx="2363170" cy="320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정보와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설정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09648" y="6525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설정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397210" y="2696760"/>
            <a:ext cx="2514600" cy="1571625"/>
            <a:chOff x="590228" y="3778302"/>
            <a:chExt cx="2514600" cy="157162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228" y="3778302"/>
              <a:ext cx="2514600" cy="157162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889003" y="5162550"/>
              <a:ext cx="704054" cy="1619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523" r="598" b="3342"/>
          <a:stretch/>
        </p:blipFill>
        <p:spPr>
          <a:xfrm>
            <a:off x="4100635" y="1475839"/>
            <a:ext cx="6517178" cy="10590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5018770" y="2250394"/>
            <a:ext cx="4854633" cy="1496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75048" y="1520825"/>
            <a:ext cx="394370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Oracle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베이스 서버에 연동하기 위해 라이브러리를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→ 추가 후 프로젝트 내부 경로에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JDBC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위치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endCxn id="15" idx="2"/>
          </p:cNvCxnSpPr>
          <p:nvPr/>
        </p:nvCxnSpPr>
        <p:spPr>
          <a:xfrm flipH="1" flipV="1">
            <a:off x="8946902" y="1951712"/>
            <a:ext cx="248" cy="2986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3061" y="4548463"/>
            <a:ext cx="203453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프로젝트 구현에 필요한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 다운받고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화살표 연결선 27"/>
          <p:cNvCxnSpPr>
            <a:stCxn id="21" idx="2"/>
            <a:endCxn id="27" idx="0"/>
          </p:cNvCxnSpPr>
          <p:nvPr/>
        </p:nvCxnSpPr>
        <p:spPr>
          <a:xfrm>
            <a:off x="2048012" y="4242984"/>
            <a:ext cx="342315" cy="3054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4" b="30995"/>
          <a:stretch/>
        </p:blipFill>
        <p:spPr>
          <a:xfrm>
            <a:off x="7019568" y="2690648"/>
            <a:ext cx="2794346" cy="193954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35" y="2690648"/>
            <a:ext cx="2730108" cy="25454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5" b="80667"/>
          <a:stretch/>
        </p:blipFill>
        <p:spPr>
          <a:xfrm>
            <a:off x="4100635" y="5396847"/>
            <a:ext cx="2738315" cy="7808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49211" y="5916102"/>
            <a:ext cx="280467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 클래스의 프록시 생성하는 기능을 제공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>
            <a:stCxn id="29" idx="1"/>
            <a:endCxn id="31" idx="3"/>
          </p:cNvCxnSpPr>
          <p:nvPr/>
        </p:nvCxnSpPr>
        <p:spPr>
          <a:xfrm flipH="1">
            <a:off x="3853884" y="5787280"/>
            <a:ext cx="246751" cy="2596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285798" y="5268947"/>
            <a:ext cx="256808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기능을 사용 할 수 있도록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>
            <a:endCxn id="39" idx="3"/>
          </p:cNvCxnSpPr>
          <p:nvPr/>
        </p:nvCxnSpPr>
        <p:spPr>
          <a:xfrm flipH="1">
            <a:off x="3853884" y="5117519"/>
            <a:ext cx="215894" cy="282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25389" y="2763339"/>
            <a:ext cx="225473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기능을 사용 할 수 있도록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5" name="직선 화살표 연결선 44"/>
          <p:cNvCxnSpPr>
            <a:endCxn id="44" idx="2"/>
          </p:cNvCxnSpPr>
          <p:nvPr/>
        </p:nvCxnSpPr>
        <p:spPr>
          <a:xfrm flipV="1">
            <a:off x="9813914" y="3024949"/>
            <a:ext cx="438843" cy="3832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7"/>
          <a:stretch/>
        </p:blipFill>
        <p:spPr>
          <a:xfrm>
            <a:off x="7019568" y="4940881"/>
            <a:ext cx="2794346" cy="12368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93381" y="5107361"/>
            <a:ext cx="20615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 시 필요 라이브러리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51" idx="2"/>
          </p:cNvCxnSpPr>
          <p:nvPr/>
        </p:nvCxnSpPr>
        <p:spPr>
          <a:xfrm flipV="1">
            <a:off x="9813914" y="5368971"/>
            <a:ext cx="610246" cy="3832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포인트가 5개인 별 25"/>
          <p:cNvSpPr/>
          <p:nvPr/>
        </p:nvSpPr>
        <p:spPr>
          <a:xfrm>
            <a:off x="1273272" y="1334798"/>
            <a:ext cx="247875" cy="247875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61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0651"/>
          <a:stretch/>
        </p:blipFill>
        <p:spPr>
          <a:xfrm>
            <a:off x="2471693" y="3598117"/>
            <a:ext cx="3083330" cy="27307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85" y="2195244"/>
            <a:ext cx="3080712" cy="27102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49708"/>
          <a:stretch/>
        </p:blipFill>
        <p:spPr>
          <a:xfrm>
            <a:off x="8620780" y="3051145"/>
            <a:ext cx="2025906" cy="32777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b="50110"/>
          <a:stretch/>
        </p:blipFill>
        <p:spPr>
          <a:xfrm>
            <a:off x="7839383" y="2195244"/>
            <a:ext cx="2025906" cy="32515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6028508" y="3051145"/>
            <a:ext cx="989215" cy="5735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814444" y="1510715"/>
            <a:ext cx="2212465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삽입한 내용은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Maven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도구로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 관리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0459" y="1510715"/>
            <a:ext cx="1771639" cy="60016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필요한 라이브러리는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Maven Repository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조회하여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삽입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9648" y="6525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설정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02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54172</TotalTime>
  <Words>3355</Words>
  <Application>Microsoft Office PowerPoint</Application>
  <PresentationFormat>와이드스크린</PresentationFormat>
  <Paragraphs>662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0" baseType="lpstr">
      <vt:lpstr>HY중고딕</vt:lpstr>
      <vt:lpstr>나눔고딕</vt:lpstr>
      <vt:lpstr>Arial</vt:lpstr>
      <vt:lpstr>Century Gothic</vt:lpstr>
      <vt:lpstr>Wingdings 3</vt:lpstr>
      <vt:lpstr>줄기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409</dc:creator>
  <cp:lastModifiedBy>409</cp:lastModifiedBy>
  <cp:revision>285</cp:revision>
  <dcterms:created xsi:type="dcterms:W3CDTF">2022-09-24T02:24:30Z</dcterms:created>
  <dcterms:modified xsi:type="dcterms:W3CDTF">2022-11-16T09:51:13Z</dcterms:modified>
</cp:coreProperties>
</file>